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Archive" charset="1" panose="02000506040000020004"/>
      <p:regular r:id="rId22"/>
    </p:embeddedFont>
    <p:embeddedFont>
      <p:font typeface="Poppins Light" charset="1" panose="00000400000000000000"/>
      <p:regular r:id="rId23"/>
    </p:embeddedFont>
    <p:embeddedFont>
      <p:font typeface="Poppins" charset="1" panose="00000500000000000000"/>
      <p:regular r:id="rId24"/>
    </p:embeddedFont>
    <p:embeddedFont>
      <p:font typeface="Amazing Grotesk Semi-Bold" charset="1" panose="02000703050000020004"/>
      <p:regular r:id="rId25"/>
    </p:embeddedFont>
    <p:embeddedFont>
      <p:font typeface="Amazing Grotesk Heavy" charset="1" panose="02000903050000020004"/>
      <p:regular r:id="rId26"/>
    </p:embeddedFont>
    <p:embeddedFont>
      <p:font typeface="Poppins Bold" charset="1" panose="00000800000000000000"/>
      <p:regular r:id="rId27"/>
    </p:embeddedFont>
    <p:embeddedFont>
      <p:font typeface="Arimo" charset="1" panose="020B06040202020202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notesMasters/notesMaster1.xml" Type="http://schemas.openxmlformats.org/officeDocument/2006/relationships/notesMaster"/><Relationship Id="rId3" Target="viewProps.xml" Type="http://schemas.openxmlformats.org/officeDocument/2006/relationships/viewProps"/><Relationship Id="rId30" Target="theme/theme2.xml" Type="http://schemas.openxmlformats.org/officeDocument/2006/relationships/theme"/><Relationship Id="rId31" Target="notesSlides/notesSlide1.xml" Type="http://schemas.openxmlformats.org/officeDocument/2006/relationships/notesSlide"/><Relationship Id="rId32" Target="notesSlides/notesSlide2.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el User Journey Map de la empresa actualmente presenta principalmente 5 eventos importantes en el desarrollo de un productos, el cual son la toma de pedidos, realizacion del producto, entrega de producto, registro de factura e inventario y comunicación postventa. Hablando con Usuarios, se presenta en  la parte de toma de pedidos la pregunta de si se habrá tomado bien la orden, si se habrá captado toda la imformacion que requiere y desea el usuario para su pedido, acá los puntos de contactos son WhatsApp y presencial en el local dando una experiencia media por la toma del pedido y dando el punto de riesgo de perdida de datos dado que no se registra en un lugar más confiable que no sea el excel o el mismo chat con el usuario.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luego presentamos User Journey Map luego de implementar las tecnologias para solucionar el cluster propuesto, el cual el ERP y CRM abarcan de manera muy significativa en la experiencia del usuario, dado que puede ser más personalizada y creativa, dejando ver a tiempo real sus pedidos y el proceso en que lo lleva y guardando sus respectivos datos de forma persistente sin riesgo a perdida de ningun modo, tambien se mantendrá más orden en el proceso de produccion, en la parte de factura se tendrá de forma real el registro del pago del producto solicitado, aunque no abarca la facturacion electronica dado que se interpreta esta factura como un registro del producto, ademas de que seria implementar otro culster. y por ultimo en el caso de postventa seria utíl para saber el feedback de los productos realizados y generando más fidelizacion a los clientes atendidos, dejando en su mayoria con experiencias altas, a excepcion de la facturacion electronica que ya se hablo anteriormente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www.odoo.com" TargetMode="External" Type="http://schemas.openxmlformats.org/officeDocument/2006/relationships/hyperlink"/><Relationship Id="rId4" Target="../media/image17.png" Type="http://schemas.openxmlformats.org/officeDocument/2006/relationships/image"/><Relationship Id="rId5" Target="../media/image1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true" rot="-1657652">
            <a:off x="9753717" y="1245032"/>
            <a:ext cx="5962161" cy="6860228"/>
          </a:xfrm>
          <a:custGeom>
            <a:avLst/>
            <a:gdLst/>
            <a:ahLst/>
            <a:cxnLst/>
            <a:rect r="r" b="b" t="t" l="l"/>
            <a:pathLst>
              <a:path h="6860228" w="5962161">
                <a:moveTo>
                  <a:pt x="0" y="6860227"/>
                </a:moveTo>
                <a:lnTo>
                  <a:pt x="5962161" y="6860227"/>
                </a:lnTo>
                <a:lnTo>
                  <a:pt x="5962161" y="0"/>
                </a:lnTo>
                <a:lnTo>
                  <a:pt x="0" y="0"/>
                </a:lnTo>
                <a:lnTo>
                  <a:pt x="0" y="686022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02583">
            <a:off x="-4378735" y="-130161"/>
            <a:ext cx="9391498" cy="10806117"/>
          </a:xfrm>
          <a:custGeom>
            <a:avLst/>
            <a:gdLst/>
            <a:ahLst/>
            <a:cxnLst/>
            <a:rect r="r" b="b" t="t" l="l"/>
            <a:pathLst>
              <a:path h="10806117" w="9391498">
                <a:moveTo>
                  <a:pt x="0" y="0"/>
                </a:moveTo>
                <a:lnTo>
                  <a:pt x="9391498" y="0"/>
                </a:lnTo>
                <a:lnTo>
                  <a:pt x="9391498" y="10806117"/>
                </a:lnTo>
                <a:lnTo>
                  <a:pt x="0" y="10806117"/>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530813" y="3248452"/>
            <a:ext cx="10728487" cy="1589820"/>
          </a:xfrm>
          <a:prstGeom prst="rect">
            <a:avLst/>
          </a:prstGeom>
        </p:spPr>
        <p:txBody>
          <a:bodyPr anchor="t" rtlCol="false" tIns="0" lIns="0" bIns="0" rIns="0">
            <a:spAutoFit/>
          </a:bodyPr>
          <a:lstStyle/>
          <a:p>
            <a:pPr algn="r">
              <a:lnSpc>
                <a:spcPts val="11000"/>
              </a:lnSpc>
            </a:pPr>
            <a:r>
              <a:rPr lang="en-US" sz="14286" spc="-1014">
                <a:solidFill>
                  <a:srgbClr val="1A014B"/>
                </a:solidFill>
                <a:latin typeface="Archive"/>
                <a:ea typeface="Archive"/>
                <a:cs typeface="Archive"/>
                <a:sym typeface="Archive"/>
              </a:rPr>
              <a:t>IMAGENTA</a:t>
            </a:r>
          </a:p>
        </p:txBody>
      </p:sp>
      <p:sp>
        <p:nvSpPr>
          <p:cNvPr name="TextBox 6" id="6"/>
          <p:cNvSpPr txBox="true"/>
          <p:nvPr/>
        </p:nvSpPr>
        <p:spPr>
          <a:xfrm rot="0">
            <a:off x="3044639" y="4508500"/>
            <a:ext cx="11492709" cy="635000"/>
          </a:xfrm>
          <a:prstGeom prst="rect">
            <a:avLst/>
          </a:prstGeom>
        </p:spPr>
        <p:txBody>
          <a:bodyPr anchor="t" rtlCol="false" tIns="0" lIns="0" bIns="0" rIns="0">
            <a:spAutoFit/>
          </a:bodyPr>
          <a:lstStyle/>
          <a:p>
            <a:pPr algn="r">
              <a:lnSpc>
                <a:spcPts val="4900"/>
              </a:lnSpc>
            </a:pPr>
            <a:r>
              <a:rPr lang="en-US" sz="3500">
                <a:solidFill>
                  <a:srgbClr val="1A014B"/>
                </a:solidFill>
                <a:latin typeface="Poppins Light"/>
                <a:ea typeface="Poppins Light"/>
                <a:cs typeface="Poppins Light"/>
                <a:sym typeface="Poppins Light"/>
              </a:rPr>
              <a:t>impresiones</a:t>
            </a:r>
          </a:p>
        </p:txBody>
      </p:sp>
      <p:sp>
        <p:nvSpPr>
          <p:cNvPr name="TextBox 7" id="7"/>
          <p:cNvSpPr txBox="true"/>
          <p:nvPr/>
        </p:nvSpPr>
        <p:spPr>
          <a:xfrm rot="0">
            <a:off x="402348" y="8268514"/>
            <a:ext cx="11492709" cy="1598929"/>
          </a:xfrm>
          <a:prstGeom prst="rect">
            <a:avLst/>
          </a:prstGeom>
        </p:spPr>
        <p:txBody>
          <a:bodyPr anchor="t" rtlCol="false" tIns="0" lIns="0" bIns="0" rIns="0">
            <a:spAutoFit/>
          </a:bodyPr>
          <a:lstStyle/>
          <a:p>
            <a:pPr algn="l">
              <a:lnSpc>
                <a:spcPts val="3220"/>
              </a:lnSpc>
            </a:pPr>
            <a:r>
              <a:rPr lang="en-US" sz="2300">
                <a:solidFill>
                  <a:srgbClr val="1A014B"/>
                </a:solidFill>
                <a:latin typeface="Poppins Light"/>
                <a:ea typeface="Poppins Light"/>
                <a:cs typeface="Poppins Light"/>
                <a:sym typeface="Poppins Light"/>
              </a:rPr>
              <a:t>Jose Martinez</a:t>
            </a:r>
          </a:p>
          <a:p>
            <a:pPr algn="l">
              <a:lnSpc>
                <a:spcPts val="3220"/>
              </a:lnSpc>
            </a:pPr>
            <a:r>
              <a:rPr lang="en-US" sz="2300">
                <a:solidFill>
                  <a:srgbClr val="1A014B"/>
                </a:solidFill>
                <a:latin typeface="Poppins Light"/>
                <a:ea typeface="Poppins Light"/>
                <a:cs typeface="Poppins Light"/>
                <a:sym typeface="Poppins Light"/>
              </a:rPr>
              <a:t>Gabriela Carvajal</a:t>
            </a:r>
          </a:p>
          <a:p>
            <a:pPr algn="l">
              <a:lnSpc>
                <a:spcPts val="3220"/>
              </a:lnSpc>
            </a:pPr>
            <a:r>
              <a:rPr lang="en-US" sz="2300">
                <a:solidFill>
                  <a:srgbClr val="1A014B"/>
                </a:solidFill>
                <a:latin typeface="Poppins Light"/>
                <a:ea typeface="Poppins Light"/>
                <a:cs typeface="Poppins Light"/>
                <a:sym typeface="Poppins Light"/>
              </a:rPr>
              <a:t>Samuel Hernández</a:t>
            </a:r>
          </a:p>
          <a:p>
            <a:pPr algn="l">
              <a:lnSpc>
                <a:spcPts val="3220"/>
              </a:lnSpc>
            </a:pPr>
            <a:r>
              <a:rPr lang="en-US" sz="2300">
                <a:solidFill>
                  <a:srgbClr val="1A014B"/>
                </a:solidFill>
                <a:latin typeface="Poppins Light"/>
                <a:ea typeface="Poppins Light"/>
                <a:cs typeface="Poppins Light"/>
                <a:sym typeface="Poppins Light"/>
              </a:rPr>
              <a:t>Santiago Gomez</a:t>
            </a:r>
          </a:p>
        </p:txBody>
      </p:sp>
      <p:sp>
        <p:nvSpPr>
          <p:cNvPr name="TextBox 8" id="8"/>
          <p:cNvSpPr txBox="true"/>
          <p:nvPr/>
        </p:nvSpPr>
        <p:spPr>
          <a:xfrm rot="0">
            <a:off x="12541646" y="5701652"/>
            <a:ext cx="11492709" cy="398779"/>
          </a:xfrm>
          <a:prstGeom prst="rect">
            <a:avLst/>
          </a:prstGeom>
        </p:spPr>
        <p:txBody>
          <a:bodyPr anchor="t" rtlCol="false" tIns="0" lIns="0" bIns="0" rIns="0">
            <a:spAutoFit/>
          </a:bodyPr>
          <a:lstStyle/>
          <a:p>
            <a:pPr algn="l">
              <a:lnSpc>
                <a:spcPts val="3220"/>
              </a:lnSpc>
            </a:pPr>
            <a:r>
              <a:rPr lang="en-US" sz="2300">
                <a:solidFill>
                  <a:srgbClr val="1A014B"/>
                </a:solidFill>
                <a:latin typeface="Poppins"/>
                <a:ea typeface="Poppins"/>
                <a:cs typeface="Poppins"/>
                <a:sym typeface="Poppins"/>
              </a:rPr>
              <a:t>Grupo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800353">
            <a:off x="1378467" y="1362675"/>
            <a:ext cx="1637939" cy="1668271"/>
          </a:xfrm>
          <a:custGeom>
            <a:avLst/>
            <a:gdLst/>
            <a:ahLst/>
            <a:cxnLst/>
            <a:rect r="r" b="b" t="t" l="l"/>
            <a:pathLst>
              <a:path h="1668271" w="1637939">
                <a:moveTo>
                  <a:pt x="0" y="0"/>
                </a:moveTo>
                <a:lnTo>
                  <a:pt x="1637939" y="0"/>
                </a:lnTo>
                <a:lnTo>
                  <a:pt x="1637939" y="1668271"/>
                </a:lnTo>
                <a:lnTo>
                  <a:pt x="0" y="16682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53409" y="1401809"/>
            <a:ext cx="15781183" cy="7144493"/>
            <a:chOff x="0" y="0"/>
            <a:chExt cx="897681" cy="406400"/>
          </a:xfrm>
        </p:grpSpPr>
        <p:sp>
          <p:nvSpPr>
            <p:cNvPr name="Freeform 5" id="5"/>
            <p:cNvSpPr/>
            <p:nvPr/>
          </p:nvSpPr>
          <p:spPr>
            <a:xfrm flipH="false" flipV="false" rot="0">
              <a:off x="0" y="0"/>
              <a:ext cx="897681" cy="406400"/>
            </a:xfrm>
            <a:custGeom>
              <a:avLst/>
              <a:gdLst/>
              <a:ahLst/>
              <a:cxnLst/>
              <a:rect r="r" b="b" t="t" l="l"/>
              <a:pathLst>
                <a:path h="406400" w="897681">
                  <a:moveTo>
                    <a:pt x="694481" y="0"/>
                  </a:moveTo>
                  <a:cubicBezTo>
                    <a:pt x="806705" y="0"/>
                    <a:pt x="897681" y="90976"/>
                    <a:pt x="897681" y="203200"/>
                  </a:cubicBezTo>
                  <a:cubicBezTo>
                    <a:pt x="897681" y="315424"/>
                    <a:pt x="806705" y="406400"/>
                    <a:pt x="694481" y="406400"/>
                  </a:cubicBezTo>
                  <a:lnTo>
                    <a:pt x="203200" y="406400"/>
                  </a:lnTo>
                  <a:cubicBezTo>
                    <a:pt x="90976" y="406400"/>
                    <a:pt x="0" y="315424"/>
                    <a:pt x="0" y="203200"/>
                  </a:cubicBezTo>
                  <a:cubicBezTo>
                    <a:pt x="0" y="90976"/>
                    <a:pt x="90976" y="0"/>
                    <a:pt x="203200" y="0"/>
                  </a:cubicBezTo>
                  <a:close/>
                </a:path>
              </a:pathLst>
            </a:custGeom>
            <a:solidFill>
              <a:srgbClr val="5CE1E6">
                <a:alpha val="19608"/>
              </a:srgbClr>
            </a:solidFill>
          </p:spPr>
        </p:sp>
        <p:sp>
          <p:nvSpPr>
            <p:cNvPr name="TextBox 6" id="6"/>
            <p:cNvSpPr txBox="true"/>
            <p:nvPr/>
          </p:nvSpPr>
          <p:spPr>
            <a:xfrm>
              <a:off x="0" y="-57150"/>
              <a:ext cx="897681" cy="46355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2800353">
            <a:off x="15271594" y="7256054"/>
            <a:ext cx="1637939" cy="1668271"/>
          </a:xfrm>
          <a:custGeom>
            <a:avLst/>
            <a:gdLst/>
            <a:ahLst/>
            <a:cxnLst/>
            <a:rect r="r" b="b" t="t" l="l"/>
            <a:pathLst>
              <a:path h="1668271" w="1637939">
                <a:moveTo>
                  <a:pt x="0" y="0"/>
                </a:moveTo>
                <a:lnTo>
                  <a:pt x="1637939" y="0"/>
                </a:lnTo>
                <a:lnTo>
                  <a:pt x="1637939" y="1668271"/>
                </a:lnTo>
                <a:lnTo>
                  <a:pt x="0" y="16682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502496" y="2349070"/>
            <a:ext cx="13283008" cy="549275"/>
          </a:xfrm>
          <a:prstGeom prst="rect">
            <a:avLst/>
          </a:prstGeom>
        </p:spPr>
        <p:txBody>
          <a:bodyPr anchor="t" rtlCol="false" tIns="0" lIns="0" bIns="0" rIns="0">
            <a:spAutoFit/>
          </a:bodyPr>
          <a:lstStyle/>
          <a:p>
            <a:pPr algn="ctr">
              <a:lnSpc>
                <a:spcPts val="3850"/>
              </a:lnSpc>
            </a:pPr>
            <a:r>
              <a:rPr lang="en-US" sz="5000" spc="-355">
                <a:solidFill>
                  <a:srgbClr val="1A014B"/>
                </a:solidFill>
                <a:latin typeface="Archive"/>
                <a:ea typeface="Archive"/>
                <a:cs typeface="Archive"/>
                <a:sym typeface="Archive"/>
              </a:rPr>
              <a:t>ALCANCE FUTURO</a:t>
            </a:r>
          </a:p>
        </p:txBody>
      </p:sp>
      <p:sp>
        <p:nvSpPr>
          <p:cNvPr name="TextBox 9" id="9"/>
          <p:cNvSpPr txBox="true"/>
          <p:nvPr/>
        </p:nvSpPr>
        <p:spPr>
          <a:xfrm rot="0">
            <a:off x="2197437" y="3917520"/>
            <a:ext cx="4461581" cy="2065446"/>
          </a:xfrm>
          <a:prstGeom prst="rect">
            <a:avLst/>
          </a:prstGeom>
        </p:spPr>
        <p:txBody>
          <a:bodyPr anchor="t" rtlCol="false" tIns="0" lIns="0" bIns="0" rIns="0">
            <a:spAutoFit/>
          </a:bodyPr>
          <a:lstStyle/>
          <a:p>
            <a:pPr algn="ctr">
              <a:lnSpc>
                <a:spcPts val="4541"/>
              </a:lnSpc>
            </a:pPr>
            <a:r>
              <a:rPr lang="en-US" sz="3632" b="true">
                <a:solidFill>
                  <a:srgbClr val="1A014B"/>
                </a:solidFill>
                <a:latin typeface="Poppins Bold"/>
                <a:ea typeface="Poppins Bold"/>
                <a:cs typeface="Poppins Bold"/>
                <a:sym typeface="Poppins Bold"/>
              </a:rPr>
              <a:t>Marketing Automatizado</a:t>
            </a:r>
          </a:p>
          <a:p>
            <a:pPr algn="ctr">
              <a:lnSpc>
                <a:spcPts val="3541"/>
              </a:lnSpc>
            </a:pPr>
            <a:r>
              <a:rPr lang="en-US" sz="2832">
                <a:solidFill>
                  <a:srgbClr val="1A014B"/>
                </a:solidFill>
                <a:latin typeface="Poppins"/>
                <a:ea typeface="Poppins"/>
                <a:cs typeface="Poppins"/>
                <a:sym typeface="Poppins"/>
              </a:rPr>
              <a:t>correos electrónicos, campañas</a:t>
            </a:r>
          </a:p>
        </p:txBody>
      </p:sp>
      <p:sp>
        <p:nvSpPr>
          <p:cNvPr name="TextBox 10" id="10"/>
          <p:cNvSpPr txBox="true"/>
          <p:nvPr/>
        </p:nvSpPr>
        <p:spPr>
          <a:xfrm rot="0">
            <a:off x="7251976" y="3917520"/>
            <a:ext cx="4461581" cy="1941621"/>
          </a:xfrm>
          <a:prstGeom prst="rect">
            <a:avLst/>
          </a:prstGeom>
        </p:spPr>
        <p:txBody>
          <a:bodyPr anchor="t" rtlCol="false" tIns="0" lIns="0" bIns="0" rIns="0">
            <a:spAutoFit/>
          </a:bodyPr>
          <a:lstStyle/>
          <a:p>
            <a:pPr algn="ctr">
              <a:lnSpc>
                <a:spcPts val="4541"/>
              </a:lnSpc>
            </a:pPr>
            <a:r>
              <a:rPr lang="en-US" sz="3632" b="true">
                <a:solidFill>
                  <a:srgbClr val="1A014B"/>
                </a:solidFill>
                <a:latin typeface="Poppins Bold"/>
                <a:ea typeface="Poppins Bold"/>
                <a:cs typeface="Poppins Bold"/>
                <a:sym typeface="Poppins Bold"/>
              </a:rPr>
              <a:t>Análisis de Datos</a:t>
            </a:r>
          </a:p>
          <a:p>
            <a:pPr algn="ctr">
              <a:lnSpc>
                <a:spcPts val="3541"/>
              </a:lnSpc>
            </a:pPr>
            <a:r>
              <a:rPr lang="en-US" sz="2832">
                <a:solidFill>
                  <a:srgbClr val="1A014B"/>
                </a:solidFill>
                <a:latin typeface="Poppins"/>
                <a:ea typeface="Poppins"/>
                <a:cs typeface="Poppins"/>
                <a:sym typeface="Poppins"/>
              </a:rPr>
              <a:t>reportes avanzados de ventas, pedidos y rendimiento del negocio</a:t>
            </a:r>
          </a:p>
        </p:txBody>
      </p:sp>
      <p:sp>
        <p:nvSpPr>
          <p:cNvPr name="TextBox 11" id="11"/>
          <p:cNvSpPr txBox="true"/>
          <p:nvPr/>
        </p:nvSpPr>
        <p:spPr>
          <a:xfrm rot="0">
            <a:off x="12306515" y="3917520"/>
            <a:ext cx="4461581" cy="1941621"/>
          </a:xfrm>
          <a:prstGeom prst="rect">
            <a:avLst/>
          </a:prstGeom>
        </p:spPr>
        <p:txBody>
          <a:bodyPr anchor="t" rtlCol="false" tIns="0" lIns="0" bIns="0" rIns="0">
            <a:spAutoFit/>
          </a:bodyPr>
          <a:lstStyle/>
          <a:p>
            <a:pPr algn="ctr">
              <a:lnSpc>
                <a:spcPts val="4541"/>
              </a:lnSpc>
            </a:pPr>
            <a:r>
              <a:rPr lang="en-US" sz="3632" b="true">
                <a:solidFill>
                  <a:srgbClr val="1A014B"/>
                </a:solidFill>
                <a:latin typeface="Poppins Bold"/>
                <a:ea typeface="Poppins Bold"/>
                <a:cs typeface="Poppins Bold"/>
                <a:sym typeface="Poppins Bold"/>
              </a:rPr>
              <a:t>E-commerce</a:t>
            </a:r>
          </a:p>
          <a:p>
            <a:pPr algn="ctr">
              <a:lnSpc>
                <a:spcPts val="3541"/>
              </a:lnSpc>
            </a:pPr>
            <a:r>
              <a:rPr lang="en-US" sz="2832">
                <a:solidFill>
                  <a:srgbClr val="1A014B"/>
                </a:solidFill>
                <a:latin typeface="Poppins"/>
                <a:ea typeface="Poppins"/>
                <a:cs typeface="Poppins"/>
                <a:sym typeface="Poppins"/>
              </a:rPr>
              <a:t>tienda en línea para ofrecer servicios de impresión y papelería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689263" y="-1857346"/>
            <a:ext cx="1857467" cy="5772092"/>
            <a:chOff x="0" y="0"/>
            <a:chExt cx="660400" cy="2052198"/>
          </a:xfrm>
        </p:grpSpPr>
        <p:sp>
          <p:nvSpPr>
            <p:cNvPr name="Freeform 4" id="4"/>
            <p:cNvSpPr/>
            <p:nvPr/>
          </p:nvSpPr>
          <p:spPr>
            <a:xfrm flipH="false" flipV="false" rot="0">
              <a:off x="0" y="0"/>
              <a:ext cx="660400" cy="2052198"/>
            </a:xfrm>
            <a:custGeom>
              <a:avLst/>
              <a:gdLst/>
              <a:ahLst/>
              <a:cxnLst/>
              <a:rect r="r" b="b" t="t" l="l"/>
              <a:pathLst>
                <a:path h="2052198" w="660400">
                  <a:moveTo>
                    <a:pt x="220252" y="2033129"/>
                  </a:moveTo>
                  <a:cubicBezTo>
                    <a:pt x="254109" y="2044643"/>
                    <a:pt x="292600" y="2052198"/>
                    <a:pt x="330378" y="2052198"/>
                  </a:cubicBezTo>
                  <a:cubicBezTo>
                    <a:pt x="368157" y="2052198"/>
                    <a:pt x="404509" y="2045721"/>
                    <a:pt x="438009" y="2034207"/>
                  </a:cubicBezTo>
                  <a:cubicBezTo>
                    <a:pt x="438723" y="2033848"/>
                    <a:pt x="439435" y="2033848"/>
                    <a:pt x="440148" y="2033488"/>
                  </a:cubicBezTo>
                  <a:cubicBezTo>
                    <a:pt x="565955" y="1987433"/>
                    <a:pt x="658618" y="1865819"/>
                    <a:pt x="660400" y="1696165"/>
                  </a:cubicBezTo>
                  <a:lnTo>
                    <a:pt x="660400" y="0"/>
                  </a:lnTo>
                  <a:lnTo>
                    <a:pt x="0" y="0"/>
                  </a:lnTo>
                  <a:lnTo>
                    <a:pt x="0" y="1694906"/>
                  </a:lnTo>
                  <a:cubicBezTo>
                    <a:pt x="1782" y="1866538"/>
                    <a:pt x="93019" y="1988153"/>
                    <a:pt x="220252" y="2033129"/>
                  </a:cubicBezTo>
                  <a:close/>
                </a:path>
              </a:pathLst>
            </a:custGeom>
            <a:solidFill>
              <a:srgbClr val="5CE1E6"/>
            </a:solidFill>
          </p:spPr>
        </p:sp>
        <p:sp>
          <p:nvSpPr>
            <p:cNvPr name="TextBox 5" id="5"/>
            <p:cNvSpPr txBox="true"/>
            <p:nvPr/>
          </p:nvSpPr>
          <p:spPr>
            <a:xfrm>
              <a:off x="0" y="-57150"/>
              <a:ext cx="660400" cy="198234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71364" y="858837"/>
            <a:ext cx="9215455" cy="549275"/>
          </a:xfrm>
          <a:prstGeom prst="rect">
            <a:avLst/>
          </a:prstGeom>
        </p:spPr>
        <p:txBody>
          <a:bodyPr anchor="t" rtlCol="false" tIns="0" lIns="0" bIns="0" rIns="0">
            <a:spAutoFit/>
          </a:bodyPr>
          <a:lstStyle/>
          <a:p>
            <a:pPr algn="l">
              <a:lnSpc>
                <a:spcPts val="3850"/>
              </a:lnSpc>
            </a:pPr>
            <a:r>
              <a:rPr lang="en-US" sz="5000" spc="-355">
                <a:solidFill>
                  <a:srgbClr val="1A014B"/>
                </a:solidFill>
                <a:latin typeface="Archive"/>
                <a:ea typeface="Archive"/>
                <a:cs typeface="Archive"/>
                <a:sym typeface="Archive"/>
              </a:rPr>
              <a:t>IMPLEMENTACIÓN</a:t>
            </a:r>
          </a:p>
        </p:txBody>
      </p:sp>
      <p:sp>
        <p:nvSpPr>
          <p:cNvPr name="TextBox 7" id="7"/>
          <p:cNvSpPr txBox="true"/>
          <p:nvPr/>
        </p:nvSpPr>
        <p:spPr>
          <a:xfrm rot="0">
            <a:off x="1779414" y="2843704"/>
            <a:ext cx="6199355" cy="5858133"/>
          </a:xfrm>
          <a:prstGeom prst="rect">
            <a:avLst/>
          </a:prstGeom>
        </p:spPr>
        <p:txBody>
          <a:bodyPr anchor="t" rtlCol="false" tIns="0" lIns="0" bIns="0" rIns="0">
            <a:spAutoFit/>
          </a:bodyPr>
          <a:lstStyle/>
          <a:p>
            <a:pPr algn="ctr">
              <a:lnSpc>
                <a:spcPts val="4541"/>
              </a:lnSpc>
            </a:pPr>
            <a:r>
              <a:rPr lang="en-US" sz="3632" b="true">
                <a:solidFill>
                  <a:srgbClr val="1A014B"/>
                </a:solidFill>
                <a:latin typeface="Poppins Bold"/>
                <a:ea typeface="Poppins Bold"/>
                <a:cs typeface="Poppins Bold"/>
                <a:sym typeface="Poppins Bold"/>
              </a:rPr>
              <a:t>Tutoriales</a:t>
            </a:r>
          </a:p>
          <a:p>
            <a:pPr algn="l">
              <a:lnSpc>
                <a:spcPts val="3405"/>
              </a:lnSpc>
            </a:pPr>
          </a:p>
          <a:p>
            <a:pPr algn="l" marL="588260" indent="-294130" lvl="1">
              <a:lnSpc>
                <a:spcPts val="5585"/>
              </a:lnSpc>
              <a:buFont typeface="Arial"/>
              <a:buChar char="•"/>
            </a:pPr>
            <a:r>
              <a:rPr lang="en-US" sz="2724">
                <a:solidFill>
                  <a:srgbClr val="1A014B"/>
                </a:solidFill>
                <a:latin typeface="Poppins Light"/>
                <a:ea typeface="Poppins Light"/>
                <a:cs typeface="Poppins Light"/>
                <a:sym typeface="Poppins Light"/>
              </a:rPr>
              <a:t>Documentación oficial de Odoo.</a:t>
            </a:r>
          </a:p>
          <a:p>
            <a:pPr algn="l" marL="588260" indent="-294130" lvl="1">
              <a:lnSpc>
                <a:spcPts val="5585"/>
              </a:lnSpc>
              <a:buFont typeface="Arial"/>
              <a:buChar char="•"/>
            </a:pPr>
            <a:r>
              <a:rPr lang="en-US" sz="2724">
                <a:solidFill>
                  <a:srgbClr val="1A014B"/>
                </a:solidFill>
                <a:latin typeface="Poppins Light"/>
                <a:ea typeface="Poppins Light"/>
                <a:cs typeface="Poppins Light"/>
                <a:sym typeface="Poppins Light"/>
              </a:rPr>
              <a:t>Videos de YouTube (canales oficiales y comunidades de usuarios).</a:t>
            </a:r>
          </a:p>
          <a:p>
            <a:pPr algn="l" marL="588260" indent="-294130" lvl="1">
              <a:lnSpc>
                <a:spcPts val="5585"/>
              </a:lnSpc>
              <a:buFont typeface="Arial"/>
              <a:buChar char="•"/>
            </a:pPr>
            <a:r>
              <a:rPr lang="en-US" sz="2724">
                <a:solidFill>
                  <a:srgbClr val="1A014B"/>
                </a:solidFill>
                <a:latin typeface="Poppins Light"/>
                <a:ea typeface="Poppins Light"/>
                <a:cs typeface="Poppins Light"/>
                <a:sym typeface="Poppins Light"/>
              </a:rPr>
              <a:t>Foros de usuarios como Odoo Community Forum.</a:t>
            </a:r>
          </a:p>
          <a:p>
            <a:pPr algn="l" marL="588260" indent="-294130" lvl="1">
              <a:lnSpc>
                <a:spcPts val="5585"/>
              </a:lnSpc>
              <a:buFont typeface="Arial"/>
              <a:buChar char="•"/>
            </a:pPr>
            <a:r>
              <a:rPr lang="en-US" sz="2724">
                <a:solidFill>
                  <a:srgbClr val="1A014B"/>
                </a:solidFill>
                <a:latin typeface="Poppins Light"/>
                <a:ea typeface="Poppins Light"/>
                <a:cs typeface="Poppins Light"/>
                <a:sym typeface="Poppins Light"/>
              </a:rPr>
              <a:t>Documentación en github</a:t>
            </a:r>
          </a:p>
        </p:txBody>
      </p:sp>
      <p:sp>
        <p:nvSpPr>
          <p:cNvPr name="TextBox 8" id="8"/>
          <p:cNvSpPr txBox="true"/>
          <p:nvPr/>
        </p:nvSpPr>
        <p:spPr>
          <a:xfrm rot="0">
            <a:off x="10287255" y="2843704"/>
            <a:ext cx="6199355" cy="3730017"/>
          </a:xfrm>
          <a:prstGeom prst="rect">
            <a:avLst/>
          </a:prstGeom>
        </p:spPr>
        <p:txBody>
          <a:bodyPr anchor="t" rtlCol="false" tIns="0" lIns="0" bIns="0" rIns="0">
            <a:spAutoFit/>
          </a:bodyPr>
          <a:lstStyle/>
          <a:p>
            <a:pPr algn="ctr">
              <a:lnSpc>
                <a:spcPts val="4541"/>
              </a:lnSpc>
            </a:pPr>
            <a:r>
              <a:rPr lang="en-US" sz="3632" b="true">
                <a:solidFill>
                  <a:srgbClr val="1A014B"/>
                </a:solidFill>
                <a:latin typeface="Poppins Bold"/>
                <a:ea typeface="Poppins Bold"/>
                <a:cs typeface="Poppins Bold"/>
                <a:sym typeface="Poppins Bold"/>
              </a:rPr>
              <a:t>Soporte y mantenimiento</a:t>
            </a:r>
          </a:p>
          <a:p>
            <a:pPr algn="l">
              <a:lnSpc>
                <a:spcPts val="3405"/>
              </a:lnSpc>
            </a:pPr>
          </a:p>
          <a:p>
            <a:pPr algn="l" marL="588260" indent="-294130" lvl="1">
              <a:lnSpc>
                <a:spcPts val="5585"/>
              </a:lnSpc>
              <a:buFont typeface="Arial"/>
              <a:buChar char="•"/>
            </a:pPr>
            <a:r>
              <a:rPr lang="en-US" sz="2724">
                <a:solidFill>
                  <a:srgbClr val="1A014B"/>
                </a:solidFill>
                <a:latin typeface="Poppins Light"/>
                <a:ea typeface="Poppins Light"/>
                <a:cs typeface="Poppins Light"/>
                <a:sym typeface="Poppins Light"/>
              </a:rPr>
              <a:t>Soporte provisto por la comunidad y foros oficiales.</a:t>
            </a:r>
          </a:p>
          <a:p>
            <a:pPr algn="l" marL="588260" indent="-294130" lvl="1">
              <a:lnSpc>
                <a:spcPts val="5585"/>
              </a:lnSpc>
              <a:buFont typeface="Arial"/>
              <a:buChar char="•"/>
            </a:pPr>
            <a:r>
              <a:rPr lang="en-US" sz="2724">
                <a:solidFill>
                  <a:srgbClr val="1A014B"/>
                </a:solidFill>
                <a:latin typeface="Poppins Light"/>
                <a:ea typeface="Poppins Light"/>
                <a:cs typeface="Poppins Light"/>
                <a:sym typeface="Poppins Light"/>
              </a:rPr>
              <a:t>Sitio web oficial: </a:t>
            </a:r>
            <a:r>
              <a:rPr lang="en-US" sz="2724" u="sng">
                <a:solidFill>
                  <a:srgbClr val="1A014B"/>
                </a:solidFill>
                <a:latin typeface="Poppins Light"/>
                <a:ea typeface="Poppins Light"/>
                <a:cs typeface="Poppins Light"/>
                <a:sym typeface="Poppins Light"/>
                <a:hlinkClick r:id="rId3" tooltip="https://www.odoo.com"/>
              </a:rPr>
              <a:t>https://www.odoo.com/</a:t>
            </a:r>
            <a:r>
              <a:rPr lang="en-US" sz="2724">
                <a:solidFill>
                  <a:srgbClr val="1A014B"/>
                </a:solidFill>
                <a:latin typeface="Poppins Light"/>
                <a:ea typeface="Poppins Light"/>
                <a:cs typeface="Poppins Light"/>
                <a:sym typeface="Poppins Light"/>
              </a:rPr>
              <a:t>.</a:t>
            </a:r>
          </a:p>
        </p:txBody>
      </p:sp>
      <p:sp>
        <p:nvSpPr>
          <p:cNvPr name="Freeform 9" id="9"/>
          <p:cNvSpPr/>
          <p:nvPr/>
        </p:nvSpPr>
        <p:spPr>
          <a:xfrm flipH="false" flipV="false" rot="0">
            <a:off x="12038741" y="7323646"/>
            <a:ext cx="2696382" cy="1934654"/>
          </a:xfrm>
          <a:custGeom>
            <a:avLst/>
            <a:gdLst/>
            <a:ahLst/>
            <a:cxnLst/>
            <a:rect r="r" b="b" t="t" l="l"/>
            <a:pathLst>
              <a:path h="1934654" w="2696382">
                <a:moveTo>
                  <a:pt x="0" y="0"/>
                </a:moveTo>
                <a:lnTo>
                  <a:pt x="2696382" y="0"/>
                </a:lnTo>
                <a:lnTo>
                  <a:pt x="2696382" y="1934654"/>
                </a:lnTo>
                <a:lnTo>
                  <a:pt x="0" y="19346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072968" y="7523619"/>
            <a:ext cx="3089841" cy="4114800"/>
          </a:xfrm>
          <a:custGeom>
            <a:avLst/>
            <a:gdLst/>
            <a:ahLst/>
            <a:cxnLst/>
            <a:rect r="r" b="b" t="t" l="l"/>
            <a:pathLst>
              <a:path h="4114800" w="3089841">
                <a:moveTo>
                  <a:pt x="0" y="0"/>
                </a:moveTo>
                <a:lnTo>
                  <a:pt x="3089841" y="0"/>
                </a:lnTo>
                <a:lnTo>
                  <a:pt x="308984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16220" y="-634076"/>
            <a:ext cx="3089841" cy="4114800"/>
          </a:xfrm>
          <a:custGeom>
            <a:avLst/>
            <a:gdLst/>
            <a:ahLst/>
            <a:cxnLst/>
            <a:rect r="r" b="b" t="t" l="l"/>
            <a:pathLst>
              <a:path h="4114800" w="3089841">
                <a:moveTo>
                  <a:pt x="0" y="0"/>
                </a:moveTo>
                <a:lnTo>
                  <a:pt x="3089840" y="0"/>
                </a:lnTo>
                <a:lnTo>
                  <a:pt x="30898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5400000">
            <a:off x="12848194" y="-3458325"/>
            <a:ext cx="1081462" cy="9798151"/>
            <a:chOff x="0" y="0"/>
            <a:chExt cx="660400" cy="5983288"/>
          </a:xfrm>
        </p:grpSpPr>
        <p:sp>
          <p:nvSpPr>
            <p:cNvPr name="Freeform 6" id="6"/>
            <p:cNvSpPr/>
            <p:nvPr/>
          </p:nvSpPr>
          <p:spPr>
            <a:xfrm flipH="false" flipV="false" rot="0">
              <a:off x="0" y="0"/>
              <a:ext cx="660400" cy="5983288"/>
            </a:xfrm>
            <a:custGeom>
              <a:avLst/>
              <a:gdLst/>
              <a:ahLst/>
              <a:cxnLst/>
              <a:rect r="r" b="b" t="t" l="l"/>
              <a:pathLst>
                <a:path h="5983288" w="660400">
                  <a:moveTo>
                    <a:pt x="220252" y="5964219"/>
                  </a:moveTo>
                  <a:cubicBezTo>
                    <a:pt x="254109" y="5975733"/>
                    <a:pt x="292600" y="5983288"/>
                    <a:pt x="330378" y="5983288"/>
                  </a:cubicBezTo>
                  <a:cubicBezTo>
                    <a:pt x="368157" y="5983288"/>
                    <a:pt x="404509" y="5976811"/>
                    <a:pt x="438009" y="5965297"/>
                  </a:cubicBezTo>
                  <a:cubicBezTo>
                    <a:pt x="438723" y="5964938"/>
                    <a:pt x="439435" y="5964938"/>
                    <a:pt x="440148" y="5964578"/>
                  </a:cubicBezTo>
                  <a:cubicBezTo>
                    <a:pt x="565955" y="5918523"/>
                    <a:pt x="658618" y="5796909"/>
                    <a:pt x="660400" y="5539935"/>
                  </a:cubicBezTo>
                  <a:lnTo>
                    <a:pt x="660400" y="0"/>
                  </a:lnTo>
                  <a:lnTo>
                    <a:pt x="0" y="0"/>
                  </a:lnTo>
                  <a:lnTo>
                    <a:pt x="0" y="5535823"/>
                  </a:lnTo>
                  <a:cubicBezTo>
                    <a:pt x="1782" y="5797628"/>
                    <a:pt x="93019" y="5919243"/>
                    <a:pt x="220252" y="5964219"/>
                  </a:cubicBezTo>
                  <a:close/>
                </a:path>
              </a:pathLst>
            </a:custGeom>
            <a:solidFill>
              <a:srgbClr val="5CE1E6"/>
            </a:solidFill>
          </p:spPr>
        </p:sp>
        <p:sp>
          <p:nvSpPr>
            <p:cNvPr name="TextBox 7" id="7"/>
            <p:cNvSpPr txBox="true"/>
            <p:nvPr/>
          </p:nvSpPr>
          <p:spPr>
            <a:xfrm>
              <a:off x="0" y="-57150"/>
              <a:ext cx="660400" cy="591343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482227" y="1028700"/>
            <a:ext cx="777073" cy="791463"/>
          </a:xfrm>
          <a:custGeom>
            <a:avLst/>
            <a:gdLst/>
            <a:ahLst/>
            <a:cxnLst/>
            <a:rect r="r" b="b" t="t" l="l"/>
            <a:pathLst>
              <a:path h="791463" w="777073">
                <a:moveTo>
                  <a:pt x="0" y="0"/>
                </a:moveTo>
                <a:lnTo>
                  <a:pt x="777073" y="0"/>
                </a:lnTo>
                <a:lnTo>
                  <a:pt x="777073" y="791463"/>
                </a:lnTo>
                <a:lnTo>
                  <a:pt x="0" y="791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8659404" y="1270888"/>
            <a:ext cx="11523769" cy="549275"/>
          </a:xfrm>
          <a:prstGeom prst="rect">
            <a:avLst/>
          </a:prstGeom>
        </p:spPr>
        <p:txBody>
          <a:bodyPr anchor="t" rtlCol="false" tIns="0" lIns="0" bIns="0" rIns="0">
            <a:spAutoFit/>
          </a:bodyPr>
          <a:lstStyle/>
          <a:p>
            <a:pPr algn="l">
              <a:lnSpc>
                <a:spcPts val="3850"/>
              </a:lnSpc>
            </a:pPr>
            <a:r>
              <a:rPr lang="en-US" sz="5000" spc="-355">
                <a:solidFill>
                  <a:srgbClr val="1A014B"/>
                </a:solidFill>
                <a:latin typeface="Archive"/>
                <a:ea typeface="Archive"/>
                <a:cs typeface="Archive"/>
                <a:sym typeface="Archive"/>
              </a:rPr>
              <a:t>PRUEBA DE CONCEPTO (POC)</a:t>
            </a:r>
          </a:p>
        </p:txBody>
      </p:sp>
      <p:grpSp>
        <p:nvGrpSpPr>
          <p:cNvPr name="Group 10" id="10"/>
          <p:cNvGrpSpPr/>
          <p:nvPr/>
        </p:nvGrpSpPr>
        <p:grpSpPr>
          <a:xfrm rot="0">
            <a:off x="1253409" y="1571254"/>
            <a:ext cx="15781183" cy="7144493"/>
            <a:chOff x="0" y="0"/>
            <a:chExt cx="897681" cy="406400"/>
          </a:xfrm>
        </p:grpSpPr>
        <p:sp>
          <p:nvSpPr>
            <p:cNvPr name="Freeform 11" id="11"/>
            <p:cNvSpPr/>
            <p:nvPr/>
          </p:nvSpPr>
          <p:spPr>
            <a:xfrm flipH="false" flipV="false" rot="0">
              <a:off x="0" y="0"/>
              <a:ext cx="897681" cy="406400"/>
            </a:xfrm>
            <a:custGeom>
              <a:avLst/>
              <a:gdLst/>
              <a:ahLst/>
              <a:cxnLst/>
              <a:rect r="r" b="b" t="t" l="l"/>
              <a:pathLst>
                <a:path h="406400" w="897681">
                  <a:moveTo>
                    <a:pt x="694481" y="0"/>
                  </a:moveTo>
                  <a:cubicBezTo>
                    <a:pt x="806705" y="0"/>
                    <a:pt x="897681" y="90976"/>
                    <a:pt x="897681" y="203200"/>
                  </a:cubicBezTo>
                  <a:cubicBezTo>
                    <a:pt x="897681" y="315424"/>
                    <a:pt x="806705" y="406400"/>
                    <a:pt x="694481" y="406400"/>
                  </a:cubicBezTo>
                  <a:lnTo>
                    <a:pt x="203200" y="406400"/>
                  </a:lnTo>
                  <a:cubicBezTo>
                    <a:pt x="90976" y="406400"/>
                    <a:pt x="0" y="315424"/>
                    <a:pt x="0" y="203200"/>
                  </a:cubicBezTo>
                  <a:cubicBezTo>
                    <a:pt x="0" y="90976"/>
                    <a:pt x="90976" y="0"/>
                    <a:pt x="203200" y="0"/>
                  </a:cubicBezTo>
                  <a:close/>
                </a:path>
              </a:pathLst>
            </a:custGeom>
            <a:solidFill>
              <a:srgbClr val="5CE1E6">
                <a:alpha val="19608"/>
              </a:srgbClr>
            </a:solidFill>
          </p:spPr>
        </p:sp>
        <p:sp>
          <p:nvSpPr>
            <p:cNvPr name="TextBox 12" id="12"/>
            <p:cNvSpPr txBox="true"/>
            <p:nvPr/>
          </p:nvSpPr>
          <p:spPr>
            <a:xfrm>
              <a:off x="0" y="-57150"/>
              <a:ext cx="897681" cy="46355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2502496" y="4383505"/>
            <a:ext cx="13283008" cy="1469286"/>
          </a:xfrm>
          <a:prstGeom prst="rect">
            <a:avLst/>
          </a:prstGeom>
        </p:spPr>
        <p:txBody>
          <a:bodyPr anchor="t" rtlCol="false" tIns="0" lIns="0" bIns="0" rIns="0">
            <a:spAutoFit/>
          </a:bodyPr>
          <a:lstStyle/>
          <a:p>
            <a:pPr algn="ctr">
              <a:lnSpc>
                <a:spcPts val="10241"/>
              </a:lnSpc>
            </a:pPr>
            <a:r>
              <a:rPr lang="en-US" sz="13300" spc="-944">
                <a:solidFill>
                  <a:srgbClr val="1A014B"/>
                </a:solidFill>
                <a:latin typeface="Archive"/>
                <a:ea typeface="Archive"/>
                <a:cs typeface="Archive"/>
                <a:sym typeface="Archive"/>
              </a:rPr>
              <a:t>DEMOSTRACIÓN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072968" y="7523619"/>
            <a:ext cx="3089841" cy="4114800"/>
          </a:xfrm>
          <a:custGeom>
            <a:avLst/>
            <a:gdLst/>
            <a:ahLst/>
            <a:cxnLst/>
            <a:rect r="r" b="b" t="t" l="l"/>
            <a:pathLst>
              <a:path h="4114800" w="3089841">
                <a:moveTo>
                  <a:pt x="0" y="0"/>
                </a:moveTo>
                <a:lnTo>
                  <a:pt x="3089841" y="0"/>
                </a:lnTo>
                <a:lnTo>
                  <a:pt x="308984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16220" y="-634076"/>
            <a:ext cx="3089841" cy="4114800"/>
          </a:xfrm>
          <a:custGeom>
            <a:avLst/>
            <a:gdLst/>
            <a:ahLst/>
            <a:cxnLst/>
            <a:rect r="r" b="b" t="t" l="l"/>
            <a:pathLst>
              <a:path h="4114800" w="3089841">
                <a:moveTo>
                  <a:pt x="0" y="0"/>
                </a:moveTo>
                <a:lnTo>
                  <a:pt x="3089840" y="0"/>
                </a:lnTo>
                <a:lnTo>
                  <a:pt x="30898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5400000">
            <a:off x="12848194" y="-3458325"/>
            <a:ext cx="1081462" cy="9798151"/>
            <a:chOff x="0" y="0"/>
            <a:chExt cx="660400" cy="5983288"/>
          </a:xfrm>
        </p:grpSpPr>
        <p:sp>
          <p:nvSpPr>
            <p:cNvPr name="Freeform 6" id="6"/>
            <p:cNvSpPr/>
            <p:nvPr/>
          </p:nvSpPr>
          <p:spPr>
            <a:xfrm flipH="false" flipV="false" rot="0">
              <a:off x="0" y="0"/>
              <a:ext cx="660400" cy="5983288"/>
            </a:xfrm>
            <a:custGeom>
              <a:avLst/>
              <a:gdLst/>
              <a:ahLst/>
              <a:cxnLst/>
              <a:rect r="r" b="b" t="t" l="l"/>
              <a:pathLst>
                <a:path h="5983288" w="660400">
                  <a:moveTo>
                    <a:pt x="220252" y="5964219"/>
                  </a:moveTo>
                  <a:cubicBezTo>
                    <a:pt x="254109" y="5975733"/>
                    <a:pt x="292600" y="5983288"/>
                    <a:pt x="330378" y="5983288"/>
                  </a:cubicBezTo>
                  <a:cubicBezTo>
                    <a:pt x="368157" y="5983288"/>
                    <a:pt x="404509" y="5976811"/>
                    <a:pt x="438009" y="5965297"/>
                  </a:cubicBezTo>
                  <a:cubicBezTo>
                    <a:pt x="438723" y="5964938"/>
                    <a:pt x="439435" y="5964938"/>
                    <a:pt x="440148" y="5964578"/>
                  </a:cubicBezTo>
                  <a:cubicBezTo>
                    <a:pt x="565955" y="5918523"/>
                    <a:pt x="658618" y="5796909"/>
                    <a:pt x="660400" y="5539935"/>
                  </a:cubicBezTo>
                  <a:lnTo>
                    <a:pt x="660400" y="0"/>
                  </a:lnTo>
                  <a:lnTo>
                    <a:pt x="0" y="0"/>
                  </a:lnTo>
                  <a:lnTo>
                    <a:pt x="0" y="5535823"/>
                  </a:lnTo>
                  <a:cubicBezTo>
                    <a:pt x="1782" y="5797628"/>
                    <a:pt x="93019" y="5919243"/>
                    <a:pt x="220252" y="5964219"/>
                  </a:cubicBezTo>
                  <a:close/>
                </a:path>
              </a:pathLst>
            </a:custGeom>
            <a:solidFill>
              <a:srgbClr val="5CE1E6"/>
            </a:solidFill>
          </p:spPr>
        </p:sp>
        <p:sp>
          <p:nvSpPr>
            <p:cNvPr name="TextBox 7" id="7"/>
            <p:cNvSpPr txBox="true"/>
            <p:nvPr/>
          </p:nvSpPr>
          <p:spPr>
            <a:xfrm>
              <a:off x="0" y="-57150"/>
              <a:ext cx="660400" cy="591343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482227" y="1028700"/>
            <a:ext cx="777073" cy="791463"/>
          </a:xfrm>
          <a:custGeom>
            <a:avLst/>
            <a:gdLst/>
            <a:ahLst/>
            <a:cxnLst/>
            <a:rect r="r" b="b" t="t" l="l"/>
            <a:pathLst>
              <a:path h="791463" w="777073">
                <a:moveTo>
                  <a:pt x="0" y="0"/>
                </a:moveTo>
                <a:lnTo>
                  <a:pt x="777073" y="0"/>
                </a:lnTo>
                <a:lnTo>
                  <a:pt x="777073" y="791463"/>
                </a:lnTo>
                <a:lnTo>
                  <a:pt x="0" y="791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3217478" y="2439772"/>
            <a:ext cx="5926522" cy="4444891"/>
          </a:xfrm>
          <a:custGeom>
            <a:avLst/>
            <a:gdLst/>
            <a:ahLst/>
            <a:cxnLst/>
            <a:rect r="r" b="b" t="t" l="l"/>
            <a:pathLst>
              <a:path h="4444891" w="5926522">
                <a:moveTo>
                  <a:pt x="0" y="0"/>
                </a:moveTo>
                <a:lnTo>
                  <a:pt x="5926522" y="0"/>
                </a:lnTo>
                <a:lnTo>
                  <a:pt x="5926522" y="4444891"/>
                </a:lnTo>
                <a:lnTo>
                  <a:pt x="0" y="4444891"/>
                </a:lnTo>
                <a:lnTo>
                  <a:pt x="0" y="0"/>
                </a:lnTo>
                <a:close/>
              </a:path>
            </a:pathLst>
          </a:custGeom>
          <a:blipFill>
            <a:blip r:embed="rId7"/>
            <a:stretch>
              <a:fillRect l="0" t="0" r="0" b="0"/>
            </a:stretch>
          </a:blipFill>
        </p:spPr>
      </p:sp>
      <p:sp>
        <p:nvSpPr>
          <p:cNvPr name="Freeform 10" id="10"/>
          <p:cNvSpPr/>
          <p:nvPr/>
        </p:nvSpPr>
        <p:spPr>
          <a:xfrm flipH="false" flipV="false" rot="0">
            <a:off x="9144000" y="4672199"/>
            <a:ext cx="6114801" cy="4586101"/>
          </a:xfrm>
          <a:custGeom>
            <a:avLst/>
            <a:gdLst/>
            <a:ahLst/>
            <a:cxnLst/>
            <a:rect r="r" b="b" t="t" l="l"/>
            <a:pathLst>
              <a:path h="4586101" w="6114801">
                <a:moveTo>
                  <a:pt x="0" y="0"/>
                </a:moveTo>
                <a:lnTo>
                  <a:pt x="6114801" y="0"/>
                </a:lnTo>
                <a:lnTo>
                  <a:pt x="6114801" y="4586101"/>
                </a:lnTo>
                <a:lnTo>
                  <a:pt x="0" y="4586101"/>
                </a:lnTo>
                <a:lnTo>
                  <a:pt x="0" y="0"/>
                </a:lnTo>
                <a:close/>
              </a:path>
            </a:pathLst>
          </a:custGeom>
          <a:blipFill>
            <a:blip r:embed="rId8"/>
            <a:stretch>
              <a:fillRect l="0" t="0" r="0" b="0"/>
            </a:stretch>
          </a:blipFill>
        </p:spPr>
      </p:sp>
      <p:sp>
        <p:nvSpPr>
          <p:cNvPr name="TextBox 11" id="11"/>
          <p:cNvSpPr txBox="true"/>
          <p:nvPr/>
        </p:nvSpPr>
        <p:spPr>
          <a:xfrm rot="0">
            <a:off x="8659404" y="1270888"/>
            <a:ext cx="11523769" cy="549275"/>
          </a:xfrm>
          <a:prstGeom prst="rect">
            <a:avLst/>
          </a:prstGeom>
        </p:spPr>
        <p:txBody>
          <a:bodyPr anchor="t" rtlCol="false" tIns="0" lIns="0" bIns="0" rIns="0">
            <a:spAutoFit/>
          </a:bodyPr>
          <a:lstStyle/>
          <a:p>
            <a:pPr algn="l">
              <a:lnSpc>
                <a:spcPts val="3850"/>
              </a:lnSpc>
            </a:pPr>
            <a:r>
              <a:rPr lang="en-US" sz="5000" spc="-355">
                <a:solidFill>
                  <a:srgbClr val="1A014B"/>
                </a:solidFill>
                <a:latin typeface="Archive"/>
                <a:ea typeface="Archive"/>
                <a:cs typeface="Archive"/>
                <a:sym typeface="Archive"/>
              </a:rPr>
              <a:t>VALIDACIÓN DEL CLIENTE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072968" y="7523619"/>
            <a:ext cx="3089841" cy="4114800"/>
          </a:xfrm>
          <a:custGeom>
            <a:avLst/>
            <a:gdLst/>
            <a:ahLst/>
            <a:cxnLst/>
            <a:rect r="r" b="b" t="t" l="l"/>
            <a:pathLst>
              <a:path h="4114800" w="3089841">
                <a:moveTo>
                  <a:pt x="0" y="0"/>
                </a:moveTo>
                <a:lnTo>
                  <a:pt x="3089841" y="0"/>
                </a:lnTo>
                <a:lnTo>
                  <a:pt x="308984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16220" y="-634076"/>
            <a:ext cx="3089841" cy="4114800"/>
          </a:xfrm>
          <a:custGeom>
            <a:avLst/>
            <a:gdLst/>
            <a:ahLst/>
            <a:cxnLst/>
            <a:rect r="r" b="b" t="t" l="l"/>
            <a:pathLst>
              <a:path h="4114800" w="3089841">
                <a:moveTo>
                  <a:pt x="0" y="0"/>
                </a:moveTo>
                <a:lnTo>
                  <a:pt x="3089840" y="0"/>
                </a:lnTo>
                <a:lnTo>
                  <a:pt x="30898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5400000">
            <a:off x="12848194" y="-3458325"/>
            <a:ext cx="1081462" cy="9798151"/>
            <a:chOff x="0" y="0"/>
            <a:chExt cx="660400" cy="5983288"/>
          </a:xfrm>
        </p:grpSpPr>
        <p:sp>
          <p:nvSpPr>
            <p:cNvPr name="Freeform 6" id="6"/>
            <p:cNvSpPr/>
            <p:nvPr/>
          </p:nvSpPr>
          <p:spPr>
            <a:xfrm flipH="false" flipV="false" rot="0">
              <a:off x="0" y="0"/>
              <a:ext cx="660400" cy="5983288"/>
            </a:xfrm>
            <a:custGeom>
              <a:avLst/>
              <a:gdLst/>
              <a:ahLst/>
              <a:cxnLst/>
              <a:rect r="r" b="b" t="t" l="l"/>
              <a:pathLst>
                <a:path h="5983288" w="660400">
                  <a:moveTo>
                    <a:pt x="220252" y="5964219"/>
                  </a:moveTo>
                  <a:cubicBezTo>
                    <a:pt x="254109" y="5975733"/>
                    <a:pt x="292600" y="5983288"/>
                    <a:pt x="330378" y="5983288"/>
                  </a:cubicBezTo>
                  <a:cubicBezTo>
                    <a:pt x="368157" y="5983288"/>
                    <a:pt x="404509" y="5976811"/>
                    <a:pt x="438009" y="5965297"/>
                  </a:cubicBezTo>
                  <a:cubicBezTo>
                    <a:pt x="438723" y="5964938"/>
                    <a:pt x="439435" y="5964938"/>
                    <a:pt x="440148" y="5964578"/>
                  </a:cubicBezTo>
                  <a:cubicBezTo>
                    <a:pt x="565955" y="5918523"/>
                    <a:pt x="658618" y="5796909"/>
                    <a:pt x="660400" y="5539935"/>
                  </a:cubicBezTo>
                  <a:lnTo>
                    <a:pt x="660400" y="0"/>
                  </a:lnTo>
                  <a:lnTo>
                    <a:pt x="0" y="0"/>
                  </a:lnTo>
                  <a:lnTo>
                    <a:pt x="0" y="5535823"/>
                  </a:lnTo>
                  <a:cubicBezTo>
                    <a:pt x="1782" y="5797628"/>
                    <a:pt x="93019" y="5919243"/>
                    <a:pt x="220252" y="5964219"/>
                  </a:cubicBezTo>
                  <a:close/>
                </a:path>
              </a:pathLst>
            </a:custGeom>
            <a:solidFill>
              <a:srgbClr val="5CE1E6"/>
            </a:solidFill>
          </p:spPr>
        </p:sp>
        <p:sp>
          <p:nvSpPr>
            <p:cNvPr name="TextBox 7" id="7"/>
            <p:cNvSpPr txBox="true"/>
            <p:nvPr/>
          </p:nvSpPr>
          <p:spPr>
            <a:xfrm>
              <a:off x="0" y="-57150"/>
              <a:ext cx="660400" cy="591343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482227" y="1028700"/>
            <a:ext cx="777073" cy="791463"/>
          </a:xfrm>
          <a:custGeom>
            <a:avLst/>
            <a:gdLst/>
            <a:ahLst/>
            <a:cxnLst/>
            <a:rect r="r" b="b" t="t" l="l"/>
            <a:pathLst>
              <a:path h="791463" w="777073">
                <a:moveTo>
                  <a:pt x="0" y="0"/>
                </a:moveTo>
                <a:lnTo>
                  <a:pt x="777073" y="0"/>
                </a:lnTo>
                <a:lnTo>
                  <a:pt x="777073" y="791463"/>
                </a:lnTo>
                <a:lnTo>
                  <a:pt x="0" y="791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4153853" y="2891851"/>
            <a:ext cx="9011103" cy="5764372"/>
          </a:xfrm>
          <a:custGeom>
            <a:avLst/>
            <a:gdLst/>
            <a:ahLst/>
            <a:cxnLst/>
            <a:rect r="r" b="b" t="t" l="l"/>
            <a:pathLst>
              <a:path h="5764372" w="9011103">
                <a:moveTo>
                  <a:pt x="0" y="0"/>
                </a:moveTo>
                <a:lnTo>
                  <a:pt x="9011103" y="0"/>
                </a:lnTo>
                <a:lnTo>
                  <a:pt x="9011103" y="5764373"/>
                </a:lnTo>
                <a:lnTo>
                  <a:pt x="0" y="5764373"/>
                </a:lnTo>
                <a:lnTo>
                  <a:pt x="0" y="0"/>
                </a:lnTo>
                <a:close/>
              </a:path>
            </a:pathLst>
          </a:custGeom>
          <a:blipFill>
            <a:blip r:embed="rId7"/>
            <a:stretch>
              <a:fillRect l="0" t="0" r="0" b="0"/>
            </a:stretch>
          </a:blipFill>
        </p:spPr>
      </p:sp>
      <p:sp>
        <p:nvSpPr>
          <p:cNvPr name="TextBox 10" id="10"/>
          <p:cNvSpPr txBox="true"/>
          <p:nvPr/>
        </p:nvSpPr>
        <p:spPr>
          <a:xfrm rot="0">
            <a:off x="8659404" y="1270888"/>
            <a:ext cx="11523769" cy="549275"/>
          </a:xfrm>
          <a:prstGeom prst="rect">
            <a:avLst/>
          </a:prstGeom>
        </p:spPr>
        <p:txBody>
          <a:bodyPr anchor="t" rtlCol="false" tIns="0" lIns="0" bIns="0" rIns="0">
            <a:spAutoFit/>
          </a:bodyPr>
          <a:lstStyle/>
          <a:p>
            <a:pPr algn="l">
              <a:lnSpc>
                <a:spcPts val="3850"/>
              </a:lnSpc>
            </a:pPr>
            <a:r>
              <a:rPr lang="en-US" sz="5000" spc="-355">
                <a:solidFill>
                  <a:srgbClr val="1A014B"/>
                </a:solidFill>
                <a:latin typeface="Archive"/>
                <a:ea typeface="Archive"/>
                <a:cs typeface="Archive"/>
                <a:sym typeface="Archive"/>
              </a:rPr>
              <a:t>VALIDACIÓN DEL CLIENTE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072968" y="7523619"/>
            <a:ext cx="3089841" cy="4114800"/>
          </a:xfrm>
          <a:custGeom>
            <a:avLst/>
            <a:gdLst/>
            <a:ahLst/>
            <a:cxnLst/>
            <a:rect r="r" b="b" t="t" l="l"/>
            <a:pathLst>
              <a:path h="4114800" w="3089841">
                <a:moveTo>
                  <a:pt x="0" y="0"/>
                </a:moveTo>
                <a:lnTo>
                  <a:pt x="3089841" y="0"/>
                </a:lnTo>
                <a:lnTo>
                  <a:pt x="308984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16220" y="-634076"/>
            <a:ext cx="3089841" cy="4114800"/>
          </a:xfrm>
          <a:custGeom>
            <a:avLst/>
            <a:gdLst/>
            <a:ahLst/>
            <a:cxnLst/>
            <a:rect r="r" b="b" t="t" l="l"/>
            <a:pathLst>
              <a:path h="4114800" w="3089841">
                <a:moveTo>
                  <a:pt x="0" y="0"/>
                </a:moveTo>
                <a:lnTo>
                  <a:pt x="3089840" y="0"/>
                </a:lnTo>
                <a:lnTo>
                  <a:pt x="30898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5400000">
            <a:off x="12848194" y="-3458325"/>
            <a:ext cx="1081462" cy="9798151"/>
            <a:chOff x="0" y="0"/>
            <a:chExt cx="660400" cy="5983288"/>
          </a:xfrm>
        </p:grpSpPr>
        <p:sp>
          <p:nvSpPr>
            <p:cNvPr name="Freeform 6" id="6"/>
            <p:cNvSpPr/>
            <p:nvPr/>
          </p:nvSpPr>
          <p:spPr>
            <a:xfrm flipH="false" flipV="false" rot="0">
              <a:off x="0" y="0"/>
              <a:ext cx="660400" cy="5983288"/>
            </a:xfrm>
            <a:custGeom>
              <a:avLst/>
              <a:gdLst/>
              <a:ahLst/>
              <a:cxnLst/>
              <a:rect r="r" b="b" t="t" l="l"/>
              <a:pathLst>
                <a:path h="5983288" w="660400">
                  <a:moveTo>
                    <a:pt x="220252" y="5964219"/>
                  </a:moveTo>
                  <a:cubicBezTo>
                    <a:pt x="254109" y="5975733"/>
                    <a:pt x="292600" y="5983288"/>
                    <a:pt x="330378" y="5983288"/>
                  </a:cubicBezTo>
                  <a:cubicBezTo>
                    <a:pt x="368157" y="5983288"/>
                    <a:pt x="404509" y="5976811"/>
                    <a:pt x="438009" y="5965297"/>
                  </a:cubicBezTo>
                  <a:cubicBezTo>
                    <a:pt x="438723" y="5964938"/>
                    <a:pt x="439435" y="5964938"/>
                    <a:pt x="440148" y="5964578"/>
                  </a:cubicBezTo>
                  <a:cubicBezTo>
                    <a:pt x="565955" y="5918523"/>
                    <a:pt x="658618" y="5796909"/>
                    <a:pt x="660400" y="5539935"/>
                  </a:cubicBezTo>
                  <a:lnTo>
                    <a:pt x="660400" y="0"/>
                  </a:lnTo>
                  <a:lnTo>
                    <a:pt x="0" y="0"/>
                  </a:lnTo>
                  <a:lnTo>
                    <a:pt x="0" y="5535823"/>
                  </a:lnTo>
                  <a:cubicBezTo>
                    <a:pt x="1782" y="5797628"/>
                    <a:pt x="93019" y="5919243"/>
                    <a:pt x="220252" y="5964219"/>
                  </a:cubicBezTo>
                  <a:close/>
                </a:path>
              </a:pathLst>
            </a:custGeom>
            <a:solidFill>
              <a:srgbClr val="5CE1E6"/>
            </a:solidFill>
          </p:spPr>
        </p:sp>
        <p:sp>
          <p:nvSpPr>
            <p:cNvPr name="TextBox 7" id="7"/>
            <p:cNvSpPr txBox="true"/>
            <p:nvPr/>
          </p:nvSpPr>
          <p:spPr>
            <a:xfrm>
              <a:off x="0" y="-57150"/>
              <a:ext cx="660400" cy="591343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482227" y="1028700"/>
            <a:ext cx="777073" cy="791463"/>
          </a:xfrm>
          <a:custGeom>
            <a:avLst/>
            <a:gdLst/>
            <a:ahLst/>
            <a:cxnLst/>
            <a:rect r="r" b="b" t="t" l="l"/>
            <a:pathLst>
              <a:path h="791463" w="777073">
                <a:moveTo>
                  <a:pt x="0" y="0"/>
                </a:moveTo>
                <a:lnTo>
                  <a:pt x="777073" y="0"/>
                </a:lnTo>
                <a:lnTo>
                  <a:pt x="777073" y="791463"/>
                </a:lnTo>
                <a:lnTo>
                  <a:pt x="0" y="791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864978" y="2748741"/>
            <a:ext cx="14558045" cy="5168106"/>
          </a:xfrm>
          <a:custGeom>
            <a:avLst/>
            <a:gdLst/>
            <a:ahLst/>
            <a:cxnLst/>
            <a:rect r="r" b="b" t="t" l="l"/>
            <a:pathLst>
              <a:path h="5168106" w="14558045">
                <a:moveTo>
                  <a:pt x="0" y="0"/>
                </a:moveTo>
                <a:lnTo>
                  <a:pt x="14558044" y="0"/>
                </a:lnTo>
                <a:lnTo>
                  <a:pt x="14558044" y="5168106"/>
                </a:lnTo>
                <a:lnTo>
                  <a:pt x="0" y="5168106"/>
                </a:lnTo>
                <a:lnTo>
                  <a:pt x="0" y="0"/>
                </a:lnTo>
                <a:close/>
              </a:path>
            </a:pathLst>
          </a:custGeom>
          <a:blipFill>
            <a:blip r:embed="rId7"/>
            <a:stretch>
              <a:fillRect l="0" t="0" r="0" b="0"/>
            </a:stretch>
          </a:blipFill>
        </p:spPr>
      </p:sp>
      <p:sp>
        <p:nvSpPr>
          <p:cNvPr name="TextBox 10" id="10"/>
          <p:cNvSpPr txBox="true"/>
          <p:nvPr/>
        </p:nvSpPr>
        <p:spPr>
          <a:xfrm rot="0">
            <a:off x="8659404" y="1270888"/>
            <a:ext cx="11523769" cy="549275"/>
          </a:xfrm>
          <a:prstGeom prst="rect">
            <a:avLst/>
          </a:prstGeom>
        </p:spPr>
        <p:txBody>
          <a:bodyPr anchor="t" rtlCol="false" tIns="0" lIns="0" bIns="0" rIns="0">
            <a:spAutoFit/>
          </a:bodyPr>
          <a:lstStyle/>
          <a:p>
            <a:pPr algn="l">
              <a:lnSpc>
                <a:spcPts val="3850"/>
              </a:lnSpc>
            </a:pPr>
            <a:r>
              <a:rPr lang="en-US" sz="5000" spc="-355">
                <a:solidFill>
                  <a:srgbClr val="1A014B"/>
                </a:solidFill>
                <a:latin typeface="Archive"/>
                <a:ea typeface="Archive"/>
                <a:cs typeface="Archive"/>
                <a:sym typeface="Archive"/>
              </a:rPr>
              <a:t>VALIDACIÓN DEL CLIENTE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true" rot="-1657652">
            <a:off x="9753717" y="1245032"/>
            <a:ext cx="5962161" cy="6860228"/>
          </a:xfrm>
          <a:custGeom>
            <a:avLst/>
            <a:gdLst/>
            <a:ahLst/>
            <a:cxnLst/>
            <a:rect r="r" b="b" t="t" l="l"/>
            <a:pathLst>
              <a:path h="6860228" w="5962161">
                <a:moveTo>
                  <a:pt x="0" y="6860227"/>
                </a:moveTo>
                <a:lnTo>
                  <a:pt x="5962161" y="6860227"/>
                </a:lnTo>
                <a:lnTo>
                  <a:pt x="5962161" y="0"/>
                </a:lnTo>
                <a:lnTo>
                  <a:pt x="0" y="0"/>
                </a:lnTo>
                <a:lnTo>
                  <a:pt x="0" y="686022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02583">
            <a:off x="-4378735" y="-130161"/>
            <a:ext cx="9391498" cy="10806117"/>
          </a:xfrm>
          <a:custGeom>
            <a:avLst/>
            <a:gdLst/>
            <a:ahLst/>
            <a:cxnLst/>
            <a:rect r="r" b="b" t="t" l="l"/>
            <a:pathLst>
              <a:path h="10806117" w="9391498">
                <a:moveTo>
                  <a:pt x="0" y="0"/>
                </a:moveTo>
                <a:lnTo>
                  <a:pt x="9391498" y="0"/>
                </a:lnTo>
                <a:lnTo>
                  <a:pt x="9391498" y="10806117"/>
                </a:lnTo>
                <a:lnTo>
                  <a:pt x="0" y="10806117"/>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530813" y="4091789"/>
            <a:ext cx="10728487" cy="1589820"/>
          </a:xfrm>
          <a:prstGeom prst="rect">
            <a:avLst/>
          </a:prstGeom>
        </p:spPr>
        <p:txBody>
          <a:bodyPr anchor="t" rtlCol="false" tIns="0" lIns="0" bIns="0" rIns="0">
            <a:spAutoFit/>
          </a:bodyPr>
          <a:lstStyle/>
          <a:p>
            <a:pPr algn="r">
              <a:lnSpc>
                <a:spcPts val="11000"/>
              </a:lnSpc>
            </a:pPr>
            <a:r>
              <a:rPr lang="en-US" sz="14286" spc="171">
                <a:solidFill>
                  <a:srgbClr val="1A014B"/>
                </a:solidFill>
                <a:latin typeface="Archive"/>
                <a:ea typeface="Archive"/>
                <a:cs typeface="Archive"/>
                <a:sym typeface="Archive"/>
              </a:rPr>
              <a:t>GRACIAS</a:t>
            </a:r>
          </a:p>
        </p:txBody>
      </p:sp>
      <p:sp>
        <p:nvSpPr>
          <p:cNvPr name="TextBox 6" id="6"/>
          <p:cNvSpPr txBox="true"/>
          <p:nvPr/>
        </p:nvSpPr>
        <p:spPr>
          <a:xfrm rot="0">
            <a:off x="6530813" y="5351288"/>
            <a:ext cx="10728487" cy="1424948"/>
          </a:xfrm>
          <a:prstGeom prst="rect">
            <a:avLst/>
          </a:prstGeom>
        </p:spPr>
        <p:txBody>
          <a:bodyPr anchor="t" rtlCol="false" tIns="0" lIns="0" bIns="0" rIns="0">
            <a:spAutoFit/>
          </a:bodyPr>
          <a:lstStyle/>
          <a:p>
            <a:pPr algn="r">
              <a:lnSpc>
                <a:spcPts val="11759"/>
              </a:lnSpc>
            </a:pPr>
            <a:r>
              <a:rPr lang="en-US" sz="8399" spc="-797">
                <a:solidFill>
                  <a:srgbClr val="1A014B"/>
                </a:solidFill>
                <a:latin typeface="Archive"/>
                <a:ea typeface="Archive"/>
                <a:cs typeface="Archive"/>
                <a:sym typeface="Archive"/>
              </a:rPr>
              <a:t>POR SU ATENCIÓN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7327575" y="2777491"/>
            <a:ext cx="7655796" cy="6480809"/>
          </a:xfrm>
          <a:prstGeom prst="rect">
            <a:avLst/>
          </a:prstGeom>
        </p:spPr>
        <p:txBody>
          <a:bodyPr anchor="t" rtlCol="false" tIns="0" lIns="0" bIns="0" rIns="0">
            <a:spAutoFit/>
          </a:bodyPr>
          <a:lstStyle/>
          <a:p>
            <a:pPr algn="just" marL="690882" indent="-345441" lvl="1">
              <a:lnSpc>
                <a:spcPts val="5760"/>
              </a:lnSpc>
              <a:buFont typeface="Arial"/>
              <a:buChar char="•"/>
            </a:pPr>
            <a:r>
              <a:rPr lang="en-US" b="true" sz="3200">
                <a:solidFill>
                  <a:srgbClr val="1D1D1B"/>
                </a:solidFill>
                <a:latin typeface="Amazing Grotesk Semi-Bold"/>
                <a:ea typeface="Amazing Grotesk Semi-Bold"/>
                <a:cs typeface="Amazing Grotesk Semi-Bold"/>
                <a:sym typeface="Amazing Grotesk Semi-Bold"/>
              </a:rPr>
              <a:t>Caracterización del negocio</a:t>
            </a:r>
          </a:p>
          <a:p>
            <a:pPr algn="just" marL="690882" indent="-345441" lvl="1">
              <a:lnSpc>
                <a:spcPts val="5760"/>
              </a:lnSpc>
              <a:buFont typeface="Arial"/>
              <a:buChar char="•"/>
            </a:pPr>
            <a:r>
              <a:rPr lang="en-US" b="true" sz="3200">
                <a:solidFill>
                  <a:srgbClr val="1D1D1B"/>
                </a:solidFill>
                <a:latin typeface="Amazing Grotesk Semi-Bold"/>
                <a:ea typeface="Amazing Grotesk Semi-Bold"/>
                <a:cs typeface="Amazing Grotesk Semi-Bold"/>
                <a:sym typeface="Amazing Grotesk Semi-Bold"/>
              </a:rPr>
              <a:t>Identificación del Problema</a:t>
            </a:r>
          </a:p>
          <a:p>
            <a:pPr algn="just" marL="690882" indent="-345441" lvl="1">
              <a:lnSpc>
                <a:spcPts val="5760"/>
              </a:lnSpc>
              <a:buFont typeface="Arial"/>
              <a:buChar char="•"/>
            </a:pPr>
            <a:r>
              <a:rPr lang="en-US" b="true" sz="3200">
                <a:solidFill>
                  <a:srgbClr val="1D1D1B"/>
                </a:solidFill>
                <a:latin typeface="Amazing Grotesk Semi-Bold"/>
                <a:ea typeface="Amazing Grotesk Semi-Bold"/>
                <a:cs typeface="Amazing Grotesk Semi-Bold"/>
                <a:sym typeface="Amazing Grotesk Semi-Bold"/>
              </a:rPr>
              <a:t>Customer Journey Map</a:t>
            </a:r>
          </a:p>
          <a:p>
            <a:pPr algn="just" marL="690882" indent="-345441" lvl="1">
              <a:lnSpc>
                <a:spcPts val="5760"/>
              </a:lnSpc>
              <a:buFont typeface="Arial"/>
              <a:buChar char="•"/>
            </a:pPr>
            <a:r>
              <a:rPr lang="en-US" b="true" sz="3200">
                <a:solidFill>
                  <a:srgbClr val="1D1D1B"/>
                </a:solidFill>
                <a:latin typeface="Amazing Grotesk Semi-Bold"/>
                <a:ea typeface="Amazing Grotesk Semi-Bold"/>
                <a:cs typeface="Amazing Grotesk Semi-Bold"/>
                <a:sym typeface="Amazing Grotesk Semi-Bold"/>
              </a:rPr>
              <a:t>Por qué Odoo y Funcionalidades Implementadas</a:t>
            </a:r>
          </a:p>
          <a:p>
            <a:pPr algn="just" marL="690882" indent="-345441" lvl="1">
              <a:lnSpc>
                <a:spcPts val="5760"/>
              </a:lnSpc>
              <a:buFont typeface="Arial"/>
              <a:buChar char="•"/>
            </a:pPr>
            <a:r>
              <a:rPr lang="en-US" b="true" sz="3200">
                <a:solidFill>
                  <a:srgbClr val="1D1D1B"/>
                </a:solidFill>
                <a:latin typeface="Amazing Grotesk Semi-Bold"/>
                <a:ea typeface="Amazing Grotesk Semi-Bold"/>
                <a:cs typeface="Amazing Grotesk Semi-Bold"/>
                <a:sym typeface="Amazing Grotesk Semi-Bold"/>
              </a:rPr>
              <a:t>Implementación de Odoo</a:t>
            </a:r>
          </a:p>
          <a:p>
            <a:pPr algn="just" marL="690882" indent="-345441" lvl="1">
              <a:lnSpc>
                <a:spcPts val="5760"/>
              </a:lnSpc>
              <a:buFont typeface="Arial"/>
              <a:buChar char="•"/>
            </a:pPr>
            <a:r>
              <a:rPr lang="en-US" b="true" sz="3200">
                <a:solidFill>
                  <a:srgbClr val="1D1D1B"/>
                </a:solidFill>
                <a:latin typeface="Amazing Grotesk Semi-Bold"/>
                <a:ea typeface="Amazing Grotesk Semi-Bold"/>
                <a:cs typeface="Amazing Grotesk Semi-Bold"/>
                <a:sym typeface="Amazing Grotesk Semi-Bold"/>
              </a:rPr>
              <a:t>Alcance Futuro con Odoo</a:t>
            </a:r>
          </a:p>
          <a:p>
            <a:pPr algn="just" marL="690882" indent="-345441" lvl="1">
              <a:lnSpc>
                <a:spcPts val="5760"/>
              </a:lnSpc>
              <a:buFont typeface="Arial"/>
              <a:buChar char="•"/>
            </a:pPr>
            <a:r>
              <a:rPr lang="en-US" b="true" sz="3200">
                <a:solidFill>
                  <a:srgbClr val="1D1D1B"/>
                </a:solidFill>
                <a:latin typeface="Amazing Grotesk Semi-Bold"/>
                <a:ea typeface="Amazing Grotesk Semi-Bold"/>
                <a:cs typeface="Amazing Grotesk Semi-Bold"/>
                <a:sym typeface="Amazing Grotesk Semi-Bold"/>
              </a:rPr>
              <a:t>Prueba de Concepto (POC)</a:t>
            </a:r>
          </a:p>
          <a:p>
            <a:pPr algn="just" marL="690882" indent="-345441" lvl="1">
              <a:lnSpc>
                <a:spcPts val="5760"/>
              </a:lnSpc>
              <a:buFont typeface="Arial"/>
              <a:buChar char="•"/>
            </a:pPr>
            <a:r>
              <a:rPr lang="en-US" b="true" sz="3200">
                <a:solidFill>
                  <a:srgbClr val="1D1D1B"/>
                </a:solidFill>
                <a:latin typeface="Amazing Grotesk Semi-Bold"/>
                <a:ea typeface="Amazing Grotesk Semi-Bold"/>
                <a:cs typeface="Amazing Grotesk Semi-Bold"/>
                <a:sym typeface="Amazing Grotesk Semi-Bold"/>
              </a:rPr>
              <a:t>Validación del Cliente</a:t>
            </a:r>
          </a:p>
        </p:txBody>
      </p:sp>
      <p:sp>
        <p:nvSpPr>
          <p:cNvPr name="Freeform 4" id="4"/>
          <p:cNvSpPr/>
          <p:nvPr/>
        </p:nvSpPr>
        <p:spPr>
          <a:xfrm flipH="false" flipV="false" rot="-10502583">
            <a:off x="-4378735" y="-130161"/>
            <a:ext cx="9391498" cy="10806117"/>
          </a:xfrm>
          <a:custGeom>
            <a:avLst/>
            <a:gdLst/>
            <a:ahLst/>
            <a:cxnLst/>
            <a:rect r="r" b="b" t="t" l="l"/>
            <a:pathLst>
              <a:path h="10806117" w="9391498">
                <a:moveTo>
                  <a:pt x="0" y="0"/>
                </a:moveTo>
                <a:lnTo>
                  <a:pt x="9391498" y="0"/>
                </a:lnTo>
                <a:lnTo>
                  <a:pt x="9391498" y="10806117"/>
                </a:lnTo>
                <a:lnTo>
                  <a:pt x="0" y="10806117"/>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42833" y="1085850"/>
            <a:ext cx="4419231" cy="898657"/>
          </a:xfrm>
          <a:prstGeom prst="rect">
            <a:avLst/>
          </a:prstGeom>
        </p:spPr>
        <p:txBody>
          <a:bodyPr anchor="t" rtlCol="false" tIns="0" lIns="0" bIns="0" rIns="0">
            <a:spAutoFit/>
          </a:bodyPr>
          <a:lstStyle/>
          <a:p>
            <a:pPr algn="l">
              <a:lnSpc>
                <a:spcPts val="6519"/>
              </a:lnSpc>
            </a:pPr>
            <a:r>
              <a:rPr lang="en-US" sz="6329" b="true">
                <a:solidFill>
                  <a:srgbClr val="000000"/>
                </a:solidFill>
                <a:latin typeface="Amazing Grotesk Heavy"/>
                <a:ea typeface="Amazing Grotesk Heavy"/>
                <a:cs typeface="Amazing Grotesk Heavy"/>
                <a:sym typeface="Amazing Grotesk Heavy"/>
              </a:rPr>
              <a:t>I</a:t>
            </a:r>
            <a:r>
              <a:rPr lang="en-US" sz="6329" b="true">
                <a:solidFill>
                  <a:srgbClr val="000000"/>
                </a:solidFill>
                <a:latin typeface="Amazing Grotesk Heavy"/>
                <a:ea typeface="Amazing Grotesk Heavy"/>
                <a:cs typeface="Amazing Grotesk Heavy"/>
                <a:sym typeface="Amazing Grotesk Heavy"/>
              </a:rPr>
              <a:t>ndice</a:t>
            </a:r>
          </a:p>
        </p:txBody>
      </p:sp>
      <p:sp>
        <p:nvSpPr>
          <p:cNvPr name="AutoShape 6" id="6"/>
          <p:cNvSpPr/>
          <p:nvPr/>
        </p:nvSpPr>
        <p:spPr>
          <a:xfrm flipV="true">
            <a:off x="6394125" y="2575154"/>
            <a:ext cx="0" cy="13366292"/>
          </a:xfrm>
          <a:prstGeom prst="line">
            <a:avLst/>
          </a:prstGeom>
          <a:ln cap="flat" w="76200">
            <a:solidFill>
              <a:srgbClr val="1D1D1B"/>
            </a:solidFill>
            <a:prstDash val="solid"/>
            <a:headEnd type="none" len="sm" w="sm"/>
            <a:tailEnd type="none" len="sm" w="sm"/>
          </a:ln>
        </p:spPr>
      </p:sp>
      <p:sp>
        <p:nvSpPr>
          <p:cNvPr name="Freeform 7" id="7"/>
          <p:cNvSpPr/>
          <p:nvPr/>
        </p:nvSpPr>
        <p:spPr>
          <a:xfrm flipH="false" flipV="true" rot="-1657652">
            <a:off x="15488222" y="-534183"/>
            <a:ext cx="5962161" cy="6860228"/>
          </a:xfrm>
          <a:custGeom>
            <a:avLst/>
            <a:gdLst/>
            <a:ahLst/>
            <a:cxnLst/>
            <a:rect r="r" b="b" t="t" l="l"/>
            <a:pathLst>
              <a:path h="6860228" w="5962161">
                <a:moveTo>
                  <a:pt x="0" y="6860228"/>
                </a:moveTo>
                <a:lnTo>
                  <a:pt x="5962161" y="6860228"/>
                </a:lnTo>
                <a:lnTo>
                  <a:pt x="5962161" y="0"/>
                </a:lnTo>
                <a:lnTo>
                  <a:pt x="0" y="0"/>
                </a:lnTo>
                <a:lnTo>
                  <a:pt x="0" y="6860228"/>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072968" y="7523619"/>
            <a:ext cx="3089841" cy="4114800"/>
          </a:xfrm>
          <a:custGeom>
            <a:avLst/>
            <a:gdLst/>
            <a:ahLst/>
            <a:cxnLst/>
            <a:rect r="r" b="b" t="t" l="l"/>
            <a:pathLst>
              <a:path h="4114800" w="3089841">
                <a:moveTo>
                  <a:pt x="0" y="0"/>
                </a:moveTo>
                <a:lnTo>
                  <a:pt x="3089841" y="0"/>
                </a:lnTo>
                <a:lnTo>
                  <a:pt x="308984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16220" y="-634076"/>
            <a:ext cx="3089841" cy="4114800"/>
          </a:xfrm>
          <a:custGeom>
            <a:avLst/>
            <a:gdLst/>
            <a:ahLst/>
            <a:cxnLst/>
            <a:rect r="r" b="b" t="t" l="l"/>
            <a:pathLst>
              <a:path h="4114800" w="3089841">
                <a:moveTo>
                  <a:pt x="0" y="0"/>
                </a:moveTo>
                <a:lnTo>
                  <a:pt x="3089840" y="0"/>
                </a:lnTo>
                <a:lnTo>
                  <a:pt x="30898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5400000">
            <a:off x="12848194" y="-3458325"/>
            <a:ext cx="1081462" cy="9798151"/>
            <a:chOff x="0" y="0"/>
            <a:chExt cx="660400" cy="5983288"/>
          </a:xfrm>
        </p:grpSpPr>
        <p:sp>
          <p:nvSpPr>
            <p:cNvPr name="Freeform 6" id="6"/>
            <p:cNvSpPr/>
            <p:nvPr/>
          </p:nvSpPr>
          <p:spPr>
            <a:xfrm flipH="false" flipV="false" rot="0">
              <a:off x="0" y="0"/>
              <a:ext cx="660400" cy="5983288"/>
            </a:xfrm>
            <a:custGeom>
              <a:avLst/>
              <a:gdLst/>
              <a:ahLst/>
              <a:cxnLst/>
              <a:rect r="r" b="b" t="t" l="l"/>
              <a:pathLst>
                <a:path h="5983288" w="660400">
                  <a:moveTo>
                    <a:pt x="220252" y="5964219"/>
                  </a:moveTo>
                  <a:cubicBezTo>
                    <a:pt x="254109" y="5975733"/>
                    <a:pt x="292600" y="5983288"/>
                    <a:pt x="330378" y="5983288"/>
                  </a:cubicBezTo>
                  <a:cubicBezTo>
                    <a:pt x="368157" y="5983288"/>
                    <a:pt x="404509" y="5976811"/>
                    <a:pt x="438009" y="5965297"/>
                  </a:cubicBezTo>
                  <a:cubicBezTo>
                    <a:pt x="438723" y="5964938"/>
                    <a:pt x="439435" y="5964938"/>
                    <a:pt x="440148" y="5964578"/>
                  </a:cubicBezTo>
                  <a:cubicBezTo>
                    <a:pt x="565955" y="5918523"/>
                    <a:pt x="658618" y="5796909"/>
                    <a:pt x="660400" y="5539935"/>
                  </a:cubicBezTo>
                  <a:lnTo>
                    <a:pt x="660400" y="0"/>
                  </a:lnTo>
                  <a:lnTo>
                    <a:pt x="0" y="0"/>
                  </a:lnTo>
                  <a:lnTo>
                    <a:pt x="0" y="5535823"/>
                  </a:lnTo>
                  <a:cubicBezTo>
                    <a:pt x="1782" y="5797628"/>
                    <a:pt x="93019" y="5919243"/>
                    <a:pt x="220252" y="5964219"/>
                  </a:cubicBezTo>
                  <a:close/>
                </a:path>
              </a:pathLst>
            </a:custGeom>
            <a:solidFill>
              <a:srgbClr val="5CE1E6"/>
            </a:solidFill>
          </p:spPr>
        </p:sp>
        <p:sp>
          <p:nvSpPr>
            <p:cNvPr name="TextBox 7" id="7"/>
            <p:cNvSpPr txBox="true"/>
            <p:nvPr/>
          </p:nvSpPr>
          <p:spPr>
            <a:xfrm>
              <a:off x="0" y="-57150"/>
              <a:ext cx="660400" cy="591343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482227" y="1028700"/>
            <a:ext cx="777073" cy="791463"/>
          </a:xfrm>
          <a:custGeom>
            <a:avLst/>
            <a:gdLst/>
            <a:ahLst/>
            <a:cxnLst/>
            <a:rect r="r" b="b" t="t" l="l"/>
            <a:pathLst>
              <a:path h="791463" w="777073">
                <a:moveTo>
                  <a:pt x="0" y="0"/>
                </a:moveTo>
                <a:lnTo>
                  <a:pt x="777073" y="0"/>
                </a:lnTo>
                <a:lnTo>
                  <a:pt x="777073" y="791463"/>
                </a:lnTo>
                <a:lnTo>
                  <a:pt x="0" y="791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479929" y="1270888"/>
            <a:ext cx="11523769" cy="549275"/>
          </a:xfrm>
          <a:prstGeom prst="rect">
            <a:avLst/>
          </a:prstGeom>
        </p:spPr>
        <p:txBody>
          <a:bodyPr anchor="t" rtlCol="false" tIns="0" lIns="0" bIns="0" rIns="0">
            <a:spAutoFit/>
          </a:bodyPr>
          <a:lstStyle/>
          <a:p>
            <a:pPr algn="l">
              <a:lnSpc>
                <a:spcPts val="3850"/>
              </a:lnSpc>
            </a:pPr>
            <a:r>
              <a:rPr lang="en-US" sz="5000" spc="-355">
                <a:solidFill>
                  <a:srgbClr val="1A014B"/>
                </a:solidFill>
                <a:latin typeface="Archive"/>
                <a:ea typeface="Archive"/>
                <a:cs typeface="Archive"/>
                <a:sym typeface="Archive"/>
              </a:rPr>
              <a:t>CARACTERIZACIÓN</a:t>
            </a:r>
          </a:p>
        </p:txBody>
      </p:sp>
      <p:grpSp>
        <p:nvGrpSpPr>
          <p:cNvPr name="Group 10" id="10"/>
          <p:cNvGrpSpPr/>
          <p:nvPr/>
        </p:nvGrpSpPr>
        <p:grpSpPr>
          <a:xfrm rot="0">
            <a:off x="1283461" y="353797"/>
            <a:ext cx="3511990" cy="351199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519" t="0" r="-1519" b="-1730"/>
              </a:stretch>
            </a:blipFill>
          </p:spPr>
        </p:sp>
      </p:grpSp>
      <p:sp>
        <p:nvSpPr>
          <p:cNvPr name="TextBox 12" id="12"/>
          <p:cNvSpPr txBox="true"/>
          <p:nvPr/>
        </p:nvSpPr>
        <p:spPr>
          <a:xfrm rot="0">
            <a:off x="823134" y="4059694"/>
            <a:ext cx="4912397" cy="5673725"/>
          </a:xfrm>
          <a:prstGeom prst="rect">
            <a:avLst/>
          </a:prstGeom>
        </p:spPr>
        <p:txBody>
          <a:bodyPr anchor="t" rtlCol="false" tIns="0" lIns="0" bIns="0" rIns="0">
            <a:spAutoFit/>
          </a:bodyPr>
          <a:lstStyle/>
          <a:p>
            <a:pPr algn="ctr">
              <a:lnSpc>
                <a:spcPts val="4999"/>
              </a:lnSpc>
            </a:pPr>
            <a:r>
              <a:rPr lang="en-US" sz="3999" b="true">
                <a:solidFill>
                  <a:srgbClr val="1A014B"/>
                </a:solidFill>
                <a:latin typeface="Poppins Bold"/>
                <a:ea typeface="Poppins Bold"/>
                <a:cs typeface="Poppins Bold"/>
                <a:sym typeface="Poppins Bold"/>
              </a:rPr>
              <a:t>Servicios</a:t>
            </a:r>
          </a:p>
          <a:p>
            <a:pPr algn="just">
              <a:lnSpc>
                <a:spcPts val="3750"/>
              </a:lnSpc>
            </a:pPr>
          </a:p>
          <a:p>
            <a:pPr algn="just" marL="647700" indent="-323850" lvl="1">
              <a:lnSpc>
                <a:spcPts val="6149"/>
              </a:lnSpc>
              <a:buFont typeface="Arial"/>
              <a:buChar char="•"/>
            </a:pPr>
            <a:r>
              <a:rPr lang="en-US" sz="3000">
                <a:solidFill>
                  <a:srgbClr val="1A014B"/>
                </a:solidFill>
                <a:latin typeface="Poppins Light"/>
                <a:ea typeface="Poppins Light"/>
                <a:cs typeface="Poppins Light"/>
                <a:sym typeface="Poppins Light"/>
              </a:rPr>
              <a:t>Impresión Digital</a:t>
            </a:r>
          </a:p>
          <a:p>
            <a:pPr algn="just" marL="647700" indent="-323850" lvl="1">
              <a:lnSpc>
                <a:spcPts val="6149"/>
              </a:lnSpc>
              <a:buFont typeface="Arial"/>
              <a:buChar char="•"/>
            </a:pPr>
            <a:r>
              <a:rPr lang="en-US" sz="3000">
                <a:solidFill>
                  <a:srgbClr val="1A014B"/>
                </a:solidFill>
                <a:latin typeface="Poppins Light"/>
                <a:ea typeface="Poppins Light"/>
                <a:cs typeface="Poppins Light"/>
                <a:sym typeface="Poppins Light"/>
              </a:rPr>
              <a:t>Señalización</a:t>
            </a:r>
          </a:p>
          <a:p>
            <a:pPr algn="just" marL="647700" indent="-323850" lvl="1">
              <a:lnSpc>
                <a:spcPts val="6149"/>
              </a:lnSpc>
              <a:buFont typeface="Arial"/>
              <a:buChar char="•"/>
            </a:pPr>
            <a:r>
              <a:rPr lang="en-US" sz="3000">
                <a:solidFill>
                  <a:srgbClr val="1A014B"/>
                </a:solidFill>
                <a:latin typeface="Poppins Light"/>
                <a:ea typeface="Poppins Light"/>
                <a:cs typeface="Poppins Light"/>
                <a:sym typeface="Poppins Light"/>
              </a:rPr>
              <a:t>Papelería Comercial</a:t>
            </a:r>
          </a:p>
          <a:p>
            <a:pPr algn="just" marL="647700" indent="-323850" lvl="1">
              <a:lnSpc>
                <a:spcPts val="6149"/>
              </a:lnSpc>
              <a:buFont typeface="Arial"/>
              <a:buChar char="•"/>
            </a:pPr>
            <a:r>
              <a:rPr lang="en-US" sz="3000">
                <a:solidFill>
                  <a:srgbClr val="1A014B"/>
                </a:solidFill>
                <a:latin typeface="Poppins Light"/>
                <a:ea typeface="Poppins Light"/>
                <a:cs typeface="Poppins Light"/>
                <a:sym typeface="Poppins Light"/>
              </a:rPr>
              <a:t>Sellos</a:t>
            </a:r>
          </a:p>
          <a:p>
            <a:pPr algn="just" marL="647700" indent="-323850" lvl="1">
              <a:lnSpc>
                <a:spcPts val="6149"/>
              </a:lnSpc>
              <a:buFont typeface="Arial"/>
              <a:buChar char="•"/>
            </a:pPr>
            <a:r>
              <a:rPr lang="en-US" sz="3000">
                <a:solidFill>
                  <a:srgbClr val="1A014B"/>
                </a:solidFill>
                <a:latin typeface="Poppins Light"/>
                <a:ea typeface="Poppins Light"/>
                <a:cs typeface="Poppins Light"/>
                <a:sym typeface="Poppins Light"/>
              </a:rPr>
              <a:t>Promocionales</a:t>
            </a:r>
          </a:p>
          <a:p>
            <a:pPr algn="just" marL="647700" indent="-323850" lvl="1">
              <a:lnSpc>
                <a:spcPts val="6149"/>
              </a:lnSpc>
              <a:buFont typeface="Arial"/>
              <a:buChar char="•"/>
            </a:pPr>
            <a:r>
              <a:rPr lang="en-US" sz="3000">
                <a:solidFill>
                  <a:srgbClr val="1A014B"/>
                </a:solidFill>
                <a:latin typeface="Poppins Light"/>
                <a:ea typeface="Poppins Light"/>
                <a:cs typeface="Poppins Light"/>
                <a:sym typeface="Poppins Light"/>
              </a:rPr>
              <a:t>Diseño Gráfico</a:t>
            </a:r>
          </a:p>
        </p:txBody>
      </p:sp>
      <p:sp>
        <p:nvSpPr>
          <p:cNvPr name="TextBox 13" id="13"/>
          <p:cNvSpPr txBox="true"/>
          <p:nvPr/>
        </p:nvSpPr>
        <p:spPr>
          <a:xfrm rot="0">
            <a:off x="6585019" y="4059694"/>
            <a:ext cx="4912397" cy="5521325"/>
          </a:xfrm>
          <a:prstGeom prst="rect">
            <a:avLst/>
          </a:prstGeom>
        </p:spPr>
        <p:txBody>
          <a:bodyPr anchor="t" rtlCol="false" tIns="0" lIns="0" bIns="0" rIns="0">
            <a:spAutoFit/>
          </a:bodyPr>
          <a:lstStyle/>
          <a:p>
            <a:pPr algn="ctr">
              <a:lnSpc>
                <a:spcPts val="4999"/>
              </a:lnSpc>
            </a:pPr>
            <a:r>
              <a:rPr lang="en-US" sz="3999" b="true">
                <a:solidFill>
                  <a:srgbClr val="1A014B"/>
                </a:solidFill>
                <a:latin typeface="Poppins Bold"/>
                <a:ea typeface="Poppins Bold"/>
                <a:cs typeface="Poppins Bold"/>
                <a:sym typeface="Poppins Bold"/>
              </a:rPr>
              <a:t>Propuesta de valor</a:t>
            </a:r>
          </a:p>
          <a:p>
            <a:pPr algn="just">
              <a:lnSpc>
                <a:spcPts val="3750"/>
              </a:lnSpc>
            </a:pPr>
          </a:p>
          <a:p>
            <a:pPr algn="l" marL="647700" indent="-323850" lvl="1">
              <a:lnSpc>
                <a:spcPts val="6149"/>
              </a:lnSpc>
              <a:buFont typeface="Arial"/>
              <a:buChar char="•"/>
            </a:pPr>
            <a:r>
              <a:rPr lang="en-US" sz="3000">
                <a:solidFill>
                  <a:srgbClr val="1A014B"/>
                </a:solidFill>
                <a:latin typeface="Poppins Light"/>
                <a:ea typeface="Poppins Light"/>
                <a:cs typeface="Poppins Light"/>
                <a:sym typeface="Poppins Light"/>
              </a:rPr>
              <a:t>Atención personalizada y entrega rápida</a:t>
            </a:r>
          </a:p>
          <a:p>
            <a:pPr algn="l" marL="647700" indent="-323850" lvl="1">
              <a:lnSpc>
                <a:spcPts val="6149"/>
              </a:lnSpc>
              <a:buFont typeface="Arial"/>
              <a:buChar char="•"/>
            </a:pPr>
            <a:r>
              <a:rPr lang="en-US" sz="3000">
                <a:solidFill>
                  <a:srgbClr val="1A014B"/>
                </a:solidFill>
                <a:latin typeface="Poppins Light"/>
                <a:ea typeface="Poppins Light"/>
                <a:cs typeface="Poppins Light"/>
                <a:sym typeface="Poppins Light"/>
              </a:rPr>
              <a:t>Relación a largo plazo / fidelización</a:t>
            </a:r>
          </a:p>
        </p:txBody>
      </p:sp>
      <p:sp>
        <p:nvSpPr>
          <p:cNvPr name="TextBox 14" id="14"/>
          <p:cNvSpPr txBox="true"/>
          <p:nvPr/>
        </p:nvSpPr>
        <p:spPr>
          <a:xfrm rot="0">
            <a:off x="12346903" y="4059694"/>
            <a:ext cx="4912397" cy="3482975"/>
          </a:xfrm>
          <a:prstGeom prst="rect">
            <a:avLst/>
          </a:prstGeom>
        </p:spPr>
        <p:txBody>
          <a:bodyPr anchor="t" rtlCol="false" tIns="0" lIns="0" bIns="0" rIns="0">
            <a:spAutoFit/>
          </a:bodyPr>
          <a:lstStyle/>
          <a:p>
            <a:pPr algn="ctr">
              <a:lnSpc>
                <a:spcPts val="4999"/>
              </a:lnSpc>
            </a:pPr>
            <a:r>
              <a:rPr lang="en-US" sz="3999" b="true">
                <a:solidFill>
                  <a:srgbClr val="1A014B"/>
                </a:solidFill>
                <a:latin typeface="Poppins Bold"/>
                <a:ea typeface="Poppins Bold"/>
                <a:cs typeface="Poppins Bold"/>
                <a:sym typeface="Poppins Bold"/>
              </a:rPr>
              <a:t>Segmentos de mercado</a:t>
            </a:r>
          </a:p>
          <a:p>
            <a:pPr algn="ctr">
              <a:lnSpc>
                <a:spcPts val="6149"/>
              </a:lnSpc>
            </a:pPr>
          </a:p>
          <a:p>
            <a:pPr algn="ctr">
              <a:lnSpc>
                <a:spcPts val="6149"/>
              </a:lnSpc>
            </a:pPr>
            <a:r>
              <a:rPr lang="en-US" sz="3000">
                <a:solidFill>
                  <a:srgbClr val="1A014B"/>
                </a:solidFill>
                <a:latin typeface="Poppins Light"/>
                <a:ea typeface="Poppins Light"/>
                <a:cs typeface="Poppins Light"/>
                <a:sym typeface="Poppins Light"/>
              </a:rPr>
              <a:t>Todo tipo de usuarios, sin restricciones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689263" y="-1857346"/>
            <a:ext cx="1857467" cy="5772092"/>
            <a:chOff x="0" y="0"/>
            <a:chExt cx="660400" cy="2052198"/>
          </a:xfrm>
        </p:grpSpPr>
        <p:sp>
          <p:nvSpPr>
            <p:cNvPr name="Freeform 4" id="4"/>
            <p:cNvSpPr/>
            <p:nvPr/>
          </p:nvSpPr>
          <p:spPr>
            <a:xfrm flipH="false" flipV="false" rot="0">
              <a:off x="0" y="0"/>
              <a:ext cx="660400" cy="2052198"/>
            </a:xfrm>
            <a:custGeom>
              <a:avLst/>
              <a:gdLst/>
              <a:ahLst/>
              <a:cxnLst/>
              <a:rect r="r" b="b" t="t" l="l"/>
              <a:pathLst>
                <a:path h="2052198" w="660400">
                  <a:moveTo>
                    <a:pt x="220252" y="2033129"/>
                  </a:moveTo>
                  <a:cubicBezTo>
                    <a:pt x="254109" y="2044643"/>
                    <a:pt x="292600" y="2052198"/>
                    <a:pt x="330378" y="2052198"/>
                  </a:cubicBezTo>
                  <a:cubicBezTo>
                    <a:pt x="368157" y="2052198"/>
                    <a:pt x="404509" y="2045721"/>
                    <a:pt x="438009" y="2034207"/>
                  </a:cubicBezTo>
                  <a:cubicBezTo>
                    <a:pt x="438723" y="2033848"/>
                    <a:pt x="439435" y="2033848"/>
                    <a:pt x="440148" y="2033488"/>
                  </a:cubicBezTo>
                  <a:cubicBezTo>
                    <a:pt x="565955" y="1987433"/>
                    <a:pt x="658618" y="1865819"/>
                    <a:pt x="660400" y="1696165"/>
                  </a:cubicBezTo>
                  <a:lnTo>
                    <a:pt x="660400" y="0"/>
                  </a:lnTo>
                  <a:lnTo>
                    <a:pt x="0" y="0"/>
                  </a:lnTo>
                  <a:lnTo>
                    <a:pt x="0" y="1694906"/>
                  </a:lnTo>
                  <a:cubicBezTo>
                    <a:pt x="1782" y="1866538"/>
                    <a:pt x="93019" y="1988153"/>
                    <a:pt x="220252" y="2033129"/>
                  </a:cubicBezTo>
                  <a:close/>
                </a:path>
              </a:pathLst>
            </a:custGeom>
            <a:solidFill>
              <a:srgbClr val="5CE1E6"/>
            </a:solidFill>
          </p:spPr>
        </p:sp>
        <p:sp>
          <p:nvSpPr>
            <p:cNvPr name="TextBox 5" id="5"/>
            <p:cNvSpPr txBox="true"/>
            <p:nvPr/>
          </p:nvSpPr>
          <p:spPr>
            <a:xfrm>
              <a:off x="0" y="-57150"/>
              <a:ext cx="660400" cy="1982348"/>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flipV="true">
            <a:off x="2374990" y="9220200"/>
            <a:ext cx="14242682" cy="19050"/>
          </a:xfrm>
          <a:prstGeom prst="line">
            <a:avLst/>
          </a:prstGeom>
          <a:ln cap="flat" w="38100">
            <a:solidFill>
              <a:srgbClr val="000000"/>
            </a:solidFill>
            <a:prstDash val="solid"/>
            <a:headEnd type="none" len="sm" w="sm"/>
            <a:tailEnd type="arrow" len="sm" w="med"/>
          </a:ln>
        </p:spPr>
      </p:sp>
      <p:sp>
        <p:nvSpPr>
          <p:cNvPr name="AutoShape 7" id="7"/>
          <p:cNvSpPr/>
          <p:nvPr/>
        </p:nvSpPr>
        <p:spPr>
          <a:xfrm flipH="true" flipV="true">
            <a:off x="2374990" y="2303929"/>
            <a:ext cx="0" cy="6916271"/>
          </a:xfrm>
          <a:prstGeom prst="line">
            <a:avLst/>
          </a:prstGeom>
          <a:ln cap="flat" w="38100">
            <a:solidFill>
              <a:srgbClr val="000000"/>
            </a:solidFill>
            <a:prstDash val="solid"/>
            <a:headEnd type="none" len="sm" w="sm"/>
            <a:tailEnd type="arrow" len="sm" w="med"/>
          </a:ln>
        </p:spPr>
      </p:sp>
      <p:sp>
        <p:nvSpPr>
          <p:cNvPr name="AutoShape 8" id="8"/>
          <p:cNvSpPr/>
          <p:nvPr/>
        </p:nvSpPr>
        <p:spPr>
          <a:xfrm flipH="true">
            <a:off x="6869383" y="2303929"/>
            <a:ext cx="0" cy="6916271"/>
          </a:xfrm>
          <a:prstGeom prst="line">
            <a:avLst/>
          </a:prstGeom>
          <a:ln cap="flat" w="38100">
            <a:solidFill>
              <a:srgbClr val="000000">
                <a:alpha val="49804"/>
              </a:srgbClr>
            </a:solidFill>
            <a:prstDash val="sysDash"/>
            <a:headEnd type="none" len="sm" w="sm"/>
            <a:tailEnd type="none" len="sm" w="sm"/>
          </a:ln>
        </p:spPr>
      </p:sp>
      <p:sp>
        <p:nvSpPr>
          <p:cNvPr name="AutoShape 9" id="9"/>
          <p:cNvSpPr/>
          <p:nvPr/>
        </p:nvSpPr>
        <p:spPr>
          <a:xfrm flipH="true">
            <a:off x="11365183" y="2303929"/>
            <a:ext cx="0" cy="6916271"/>
          </a:xfrm>
          <a:prstGeom prst="line">
            <a:avLst/>
          </a:prstGeom>
          <a:ln cap="flat" w="38100">
            <a:solidFill>
              <a:srgbClr val="000000">
                <a:alpha val="49804"/>
              </a:srgbClr>
            </a:solidFill>
            <a:prstDash val="sysDash"/>
            <a:headEnd type="none" len="sm" w="sm"/>
            <a:tailEnd type="none" len="sm" w="sm"/>
          </a:ln>
        </p:spPr>
      </p:sp>
      <p:sp>
        <p:nvSpPr>
          <p:cNvPr name="AutoShape 10" id="10"/>
          <p:cNvSpPr/>
          <p:nvPr/>
        </p:nvSpPr>
        <p:spPr>
          <a:xfrm flipH="true">
            <a:off x="2374990" y="6974171"/>
            <a:ext cx="13385325" cy="0"/>
          </a:xfrm>
          <a:prstGeom prst="line">
            <a:avLst/>
          </a:prstGeom>
          <a:ln cap="flat" w="38100">
            <a:solidFill>
              <a:srgbClr val="000000">
                <a:alpha val="49804"/>
              </a:srgbClr>
            </a:solidFill>
            <a:prstDash val="sysDash"/>
            <a:headEnd type="none" len="sm" w="sm"/>
            <a:tailEnd type="none" len="sm" w="sm"/>
          </a:ln>
        </p:spPr>
      </p:sp>
      <p:sp>
        <p:nvSpPr>
          <p:cNvPr name="AutoShape 11" id="11"/>
          <p:cNvSpPr/>
          <p:nvPr/>
        </p:nvSpPr>
        <p:spPr>
          <a:xfrm flipH="true">
            <a:off x="2374990" y="4456277"/>
            <a:ext cx="13385325" cy="0"/>
          </a:xfrm>
          <a:prstGeom prst="line">
            <a:avLst/>
          </a:prstGeom>
          <a:ln cap="flat" w="38100">
            <a:solidFill>
              <a:srgbClr val="000000">
                <a:alpha val="49804"/>
              </a:srgbClr>
            </a:solidFill>
            <a:prstDash val="sysDash"/>
            <a:headEnd type="none" len="sm" w="sm"/>
            <a:tailEnd type="none" len="sm" w="sm"/>
          </a:ln>
        </p:spPr>
      </p:sp>
      <p:grpSp>
        <p:nvGrpSpPr>
          <p:cNvPr name="Group 12" id="12"/>
          <p:cNvGrpSpPr/>
          <p:nvPr/>
        </p:nvGrpSpPr>
        <p:grpSpPr>
          <a:xfrm rot="0">
            <a:off x="12870929" y="2507757"/>
            <a:ext cx="2286000" cy="2539281"/>
            <a:chOff x="0" y="0"/>
            <a:chExt cx="3048000" cy="3385708"/>
          </a:xfrm>
        </p:grpSpPr>
        <p:sp>
          <p:nvSpPr>
            <p:cNvPr name="Freeform 13" id="13"/>
            <p:cNvSpPr/>
            <p:nvPr/>
          </p:nvSpPr>
          <p:spPr>
            <a:xfrm flipH="false" flipV="false" rot="0">
              <a:off x="0" y="0"/>
              <a:ext cx="3048000" cy="3284108"/>
            </a:xfrm>
            <a:custGeom>
              <a:avLst/>
              <a:gdLst/>
              <a:ahLst/>
              <a:cxnLst/>
              <a:rect r="r" b="b" t="t" l="l"/>
              <a:pathLst>
                <a:path h="3284108" w="3048000">
                  <a:moveTo>
                    <a:pt x="0" y="0"/>
                  </a:moveTo>
                  <a:lnTo>
                    <a:pt x="3048000" y="0"/>
                  </a:lnTo>
                  <a:lnTo>
                    <a:pt x="3048000" y="3284108"/>
                  </a:lnTo>
                  <a:lnTo>
                    <a:pt x="0" y="3284108"/>
                  </a:lnTo>
                  <a:close/>
                </a:path>
              </a:pathLst>
            </a:custGeom>
            <a:solidFill>
              <a:srgbClr val="F6B7A2"/>
            </a:solidFill>
          </p:spPr>
        </p:sp>
        <p:sp>
          <p:nvSpPr>
            <p:cNvPr name="Freeform 14" id="14"/>
            <p:cNvSpPr/>
            <p:nvPr/>
          </p:nvSpPr>
          <p:spPr>
            <a:xfrm flipH="false" flipV="false" rot="0">
              <a:off x="0" y="0"/>
              <a:ext cx="3048000" cy="3385708"/>
            </a:xfrm>
            <a:custGeom>
              <a:avLst/>
              <a:gdLst/>
              <a:ahLst/>
              <a:cxnLst/>
              <a:rect r="r" b="b" t="t" l="l"/>
              <a:pathLst>
                <a:path h="3385708" w="3048000">
                  <a:moveTo>
                    <a:pt x="0" y="3284108"/>
                  </a:moveTo>
                  <a:lnTo>
                    <a:pt x="3048000" y="3284108"/>
                  </a:lnTo>
                  <a:lnTo>
                    <a:pt x="2921000" y="3385708"/>
                  </a:lnTo>
                  <a:cubicBezTo>
                    <a:pt x="2921000" y="3385708"/>
                    <a:pt x="1930400" y="3309508"/>
                    <a:pt x="1828800" y="3309508"/>
                  </a:cubicBezTo>
                  <a:lnTo>
                    <a:pt x="1219200" y="3309508"/>
                  </a:lnTo>
                  <a:cubicBezTo>
                    <a:pt x="1117600" y="3309508"/>
                    <a:pt x="127000" y="3385708"/>
                    <a:pt x="127000" y="3385708"/>
                  </a:cubicBezTo>
                  <a:lnTo>
                    <a:pt x="0" y="3284108"/>
                  </a:lnTo>
                  <a:lnTo>
                    <a:pt x="0" y="0"/>
                  </a:lnTo>
                  <a:lnTo>
                    <a:pt x="3048000" y="0"/>
                  </a:lnTo>
                  <a:lnTo>
                    <a:pt x="3048000" y="3284108"/>
                  </a:lnTo>
                  <a:lnTo>
                    <a:pt x="12700" y="3284108"/>
                  </a:lnTo>
                  <a:lnTo>
                    <a:pt x="12700" y="3271408"/>
                  </a:lnTo>
                  <a:lnTo>
                    <a:pt x="3035300" y="3271408"/>
                  </a:lnTo>
                  <a:lnTo>
                    <a:pt x="3035300" y="12700"/>
                  </a:lnTo>
                  <a:lnTo>
                    <a:pt x="12700" y="12700"/>
                  </a:lnTo>
                  <a:lnTo>
                    <a:pt x="12700" y="3284108"/>
                  </a:lnTo>
                </a:path>
              </a:pathLst>
            </a:custGeom>
            <a:solidFill>
              <a:srgbClr val="394C60">
                <a:alpha val="9804"/>
              </a:srgbClr>
            </a:solidFill>
          </p:spPr>
        </p:sp>
        <p:sp>
          <p:nvSpPr>
            <p:cNvPr name="TextBox 15" id="15"/>
            <p:cNvSpPr txBox="true"/>
            <p:nvPr/>
          </p:nvSpPr>
          <p:spPr>
            <a:xfrm>
              <a:off x="0" y="-47625"/>
              <a:ext cx="3048000" cy="2874533"/>
            </a:xfrm>
            <a:prstGeom prst="rect">
              <a:avLst/>
            </a:prstGeom>
          </p:spPr>
          <p:txBody>
            <a:bodyPr anchor="t" rtlCol="false" tIns="203200" lIns="203200" bIns="203200" rIns="203200"/>
            <a:lstStyle/>
            <a:p>
              <a:pPr algn="l">
                <a:lnSpc>
                  <a:spcPts val="2800"/>
                </a:lnSpc>
              </a:pPr>
              <a:r>
                <a:rPr lang="en-US" sz="2000">
                  <a:solidFill>
                    <a:srgbClr val="000000"/>
                  </a:solidFill>
                  <a:latin typeface="Arimo"/>
                  <a:ea typeface="Arimo"/>
                  <a:cs typeface="Arimo"/>
                  <a:sym typeface="Arimo"/>
                </a:rPr>
                <a:t>Mayor productividad por medio de nueva maquinaria y más personal</a:t>
              </a:r>
            </a:p>
          </p:txBody>
        </p:sp>
      </p:grpSp>
      <p:grpSp>
        <p:nvGrpSpPr>
          <p:cNvPr name="Group 16" id="16"/>
          <p:cNvGrpSpPr/>
          <p:nvPr/>
        </p:nvGrpSpPr>
        <p:grpSpPr>
          <a:xfrm rot="0">
            <a:off x="8006184" y="4893372"/>
            <a:ext cx="2222197" cy="2186856"/>
            <a:chOff x="0" y="0"/>
            <a:chExt cx="2962930" cy="2915808"/>
          </a:xfrm>
        </p:grpSpPr>
        <p:sp>
          <p:nvSpPr>
            <p:cNvPr name="Freeform 17" id="17"/>
            <p:cNvSpPr/>
            <p:nvPr/>
          </p:nvSpPr>
          <p:spPr>
            <a:xfrm flipH="false" flipV="false" rot="0">
              <a:off x="0" y="0"/>
              <a:ext cx="2962930" cy="2814208"/>
            </a:xfrm>
            <a:custGeom>
              <a:avLst/>
              <a:gdLst/>
              <a:ahLst/>
              <a:cxnLst/>
              <a:rect r="r" b="b" t="t" l="l"/>
              <a:pathLst>
                <a:path h="2814208" w="2962930">
                  <a:moveTo>
                    <a:pt x="0" y="0"/>
                  </a:moveTo>
                  <a:lnTo>
                    <a:pt x="2962930" y="0"/>
                  </a:lnTo>
                  <a:lnTo>
                    <a:pt x="2962930" y="2814208"/>
                  </a:lnTo>
                  <a:lnTo>
                    <a:pt x="0" y="2814208"/>
                  </a:lnTo>
                  <a:close/>
                </a:path>
              </a:pathLst>
            </a:custGeom>
            <a:solidFill>
              <a:srgbClr val="7ED957"/>
            </a:solidFill>
          </p:spPr>
        </p:sp>
        <p:sp>
          <p:nvSpPr>
            <p:cNvPr name="Freeform 18" id="18"/>
            <p:cNvSpPr/>
            <p:nvPr/>
          </p:nvSpPr>
          <p:spPr>
            <a:xfrm flipH="false" flipV="false" rot="0">
              <a:off x="0" y="0"/>
              <a:ext cx="2962930" cy="2915808"/>
            </a:xfrm>
            <a:custGeom>
              <a:avLst/>
              <a:gdLst/>
              <a:ahLst/>
              <a:cxnLst/>
              <a:rect r="r" b="b" t="t" l="l"/>
              <a:pathLst>
                <a:path h="2915808" w="2962930">
                  <a:moveTo>
                    <a:pt x="0" y="2814208"/>
                  </a:moveTo>
                  <a:lnTo>
                    <a:pt x="2962930" y="2814208"/>
                  </a:lnTo>
                  <a:lnTo>
                    <a:pt x="2835930" y="2915808"/>
                  </a:lnTo>
                  <a:cubicBezTo>
                    <a:pt x="2835930" y="2915808"/>
                    <a:pt x="1845330" y="2839608"/>
                    <a:pt x="1743730" y="2839608"/>
                  </a:cubicBezTo>
                  <a:lnTo>
                    <a:pt x="1219200" y="2839608"/>
                  </a:lnTo>
                  <a:cubicBezTo>
                    <a:pt x="1117600" y="2839608"/>
                    <a:pt x="127000" y="2915808"/>
                    <a:pt x="127000" y="2915808"/>
                  </a:cubicBezTo>
                  <a:lnTo>
                    <a:pt x="0" y="2814208"/>
                  </a:lnTo>
                  <a:lnTo>
                    <a:pt x="0" y="0"/>
                  </a:lnTo>
                  <a:lnTo>
                    <a:pt x="2962930" y="0"/>
                  </a:lnTo>
                  <a:lnTo>
                    <a:pt x="2962930" y="2814208"/>
                  </a:lnTo>
                  <a:lnTo>
                    <a:pt x="12700" y="2814208"/>
                  </a:lnTo>
                  <a:lnTo>
                    <a:pt x="12700" y="2801508"/>
                  </a:lnTo>
                  <a:lnTo>
                    <a:pt x="2950230" y="2801508"/>
                  </a:lnTo>
                  <a:lnTo>
                    <a:pt x="2950230" y="12700"/>
                  </a:lnTo>
                  <a:lnTo>
                    <a:pt x="12700" y="12700"/>
                  </a:lnTo>
                  <a:lnTo>
                    <a:pt x="12700" y="2814208"/>
                  </a:lnTo>
                </a:path>
              </a:pathLst>
            </a:custGeom>
            <a:solidFill>
              <a:srgbClr val="394C60">
                <a:alpha val="9804"/>
              </a:srgbClr>
            </a:solidFill>
          </p:spPr>
        </p:sp>
        <p:sp>
          <p:nvSpPr>
            <p:cNvPr name="TextBox 19" id="19"/>
            <p:cNvSpPr txBox="true"/>
            <p:nvPr/>
          </p:nvSpPr>
          <p:spPr>
            <a:xfrm>
              <a:off x="0" y="-47625"/>
              <a:ext cx="2962930" cy="2404633"/>
            </a:xfrm>
            <a:prstGeom prst="rect">
              <a:avLst/>
            </a:prstGeom>
          </p:spPr>
          <p:txBody>
            <a:bodyPr anchor="t" rtlCol="false" tIns="203200" lIns="203200" bIns="203200" rIns="203200"/>
            <a:lstStyle/>
            <a:p>
              <a:pPr algn="l">
                <a:lnSpc>
                  <a:spcPts val="2800"/>
                </a:lnSpc>
              </a:pPr>
              <a:r>
                <a:rPr lang="en-US" sz="2000">
                  <a:solidFill>
                    <a:srgbClr val="000000"/>
                  </a:solidFill>
                  <a:latin typeface="Arimo"/>
                  <a:ea typeface="Arimo"/>
                  <a:cs typeface="Arimo"/>
                  <a:sym typeface="Arimo"/>
                </a:rPr>
                <a:t>Temas legales como facturación electrónica</a:t>
              </a:r>
            </a:p>
          </p:txBody>
        </p:sp>
      </p:grpSp>
      <p:sp>
        <p:nvSpPr>
          <p:cNvPr name="TextBox 20" id="20"/>
          <p:cNvSpPr txBox="true"/>
          <p:nvPr/>
        </p:nvSpPr>
        <p:spPr>
          <a:xfrm rot="0">
            <a:off x="1424030" y="3296444"/>
            <a:ext cx="4198423" cy="259984"/>
          </a:xfrm>
          <a:prstGeom prst="rect">
            <a:avLst/>
          </a:prstGeom>
        </p:spPr>
        <p:txBody>
          <a:bodyPr anchor="t" rtlCol="false" tIns="0" lIns="0" bIns="0" rIns="0">
            <a:spAutoFit/>
          </a:bodyPr>
          <a:lstStyle/>
          <a:p>
            <a:pPr algn="l">
              <a:lnSpc>
                <a:spcPts val="1754"/>
              </a:lnSpc>
            </a:pPr>
            <a:r>
              <a:rPr lang="en-US" sz="2277" spc="-161">
                <a:solidFill>
                  <a:srgbClr val="1A014B"/>
                </a:solidFill>
                <a:latin typeface="Archive"/>
                <a:ea typeface="Archive"/>
                <a:cs typeface="Archive"/>
                <a:sym typeface="Archive"/>
              </a:rPr>
              <a:t>ALTO</a:t>
            </a:r>
          </a:p>
        </p:txBody>
      </p:sp>
      <p:grpSp>
        <p:nvGrpSpPr>
          <p:cNvPr name="Group 21" id="21"/>
          <p:cNvGrpSpPr/>
          <p:nvPr/>
        </p:nvGrpSpPr>
        <p:grpSpPr>
          <a:xfrm rot="0">
            <a:off x="3408942" y="2774457"/>
            <a:ext cx="2439717" cy="1834431"/>
            <a:chOff x="0" y="0"/>
            <a:chExt cx="3252956" cy="2445908"/>
          </a:xfrm>
        </p:grpSpPr>
        <p:sp>
          <p:nvSpPr>
            <p:cNvPr name="Freeform 22" id="22"/>
            <p:cNvSpPr/>
            <p:nvPr/>
          </p:nvSpPr>
          <p:spPr>
            <a:xfrm flipH="false" flipV="false" rot="0">
              <a:off x="0" y="0"/>
              <a:ext cx="3252956" cy="2344308"/>
            </a:xfrm>
            <a:custGeom>
              <a:avLst/>
              <a:gdLst/>
              <a:ahLst/>
              <a:cxnLst/>
              <a:rect r="r" b="b" t="t" l="l"/>
              <a:pathLst>
                <a:path h="2344308" w="3252956">
                  <a:moveTo>
                    <a:pt x="0" y="0"/>
                  </a:moveTo>
                  <a:lnTo>
                    <a:pt x="3252956" y="0"/>
                  </a:lnTo>
                  <a:lnTo>
                    <a:pt x="3252956" y="2344308"/>
                  </a:lnTo>
                  <a:lnTo>
                    <a:pt x="0" y="2344308"/>
                  </a:lnTo>
                  <a:close/>
                </a:path>
              </a:pathLst>
            </a:custGeom>
            <a:solidFill>
              <a:srgbClr val="A6CFF4"/>
            </a:solidFill>
          </p:spPr>
        </p:sp>
        <p:sp>
          <p:nvSpPr>
            <p:cNvPr name="Freeform 23" id="23"/>
            <p:cNvSpPr/>
            <p:nvPr/>
          </p:nvSpPr>
          <p:spPr>
            <a:xfrm flipH="false" flipV="false" rot="0">
              <a:off x="0" y="0"/>
              <a:ext cx="3252956" cy="2445908"/>
            </a:xfrm>
            <a:custGeom>
              <a:avLst/>
              <a:gdLst/>
              <a:ahLst/>
              <a:cxnLst/>
              <a:rect r="r" b="b" t="t" l="l"/>
              <a:pathLst>
                <a:path h="2445908" w="3252956">
                  <a:moveTo>
                    <a:pt x="0" y="2344308"/>
                  </a:moveTo>
                  <a:lnTo>
                    <a:pt x="3252956" y="2344308"/>
                  </a:lnTo>
                  <a:lnTo>
                    <a:pt x="3125956" y="2445908"/>
                  </a:lnTo>
                  <a:cubicBezTo>
                    <a:pt x="3125956" y="2445908"/>
                    <a:pt x="2135356" y="2369708"/>
                    <a:pt x="2033756" y="2369708"/>
                  </a:cubicBezTo>
                  <a:lnTo>
                    <a:pt x="1219200" y="2369708"/>
                  </a:lnTo>
                  <a:cubicBezTo>
                    <a:pt x="1117600" y="2369708"/>
                    <a:pt x="127000" y="2445908"/>
                    <a:pt x="127000" y="2445908"/>
                  </a:cubicBezTo>
                  <a:lnTo>
                    <a:pt x="0" y="2344308"/>
                  </a:lnTo>
                  <a:lnTo>
                    <a:pt x="0" y="0"/>
                  </a:lnTo>
                  <a:lnTo>
                    <a:pt x="3252956" y="0"/>
                  </a:lnTo>
                  <a:lnTo>
                    <a:pt x="3252956" y="2344308"/>
                  </a:lnTo>
                  <a:lnTo>
                    <a:pt x="12700" y="2344308"/>
                  </a:lnTo>
                  <a:lnTo>
                    <a:pt x="12700" y="2331608"/>
                  </a:lnTo>
                  <a:lnTo>
                    <a:pt x="3240256" y="2331608"/>
                  </a:lnTo>
                  <a:lnTo>
                    <a:pt x="3240256" y="12700"/>
                  </a:lnTo>
                  <a:lnTo>
                    <a:pt x="12700" y="12700"/>
                  </a:lnTo>
                  <a:lnTo>
                    <a:pt x="12700" y="2344308"/>
                  </a:lnTo>
                </a:path>
              </a:pathLst>
            </a:custGeom>
            <a:solidFill>
              <a:srgbClr val="394C60">
                <a:alpha val="9804"/>
              </a:srgbClr>
            </a:solidFill>
          </p:spPr>
        </p:sp>
        <p:sp>
          <p:nvSpPr>
            <p:cNvPr name="TextBox 24" id="24"/>
            <p:cNvSpPr txBox="true"/>
            <p:nvPr/>
          </p:nvSpPr>
          <p:spPr>
            <a:xfrm>
              <a:off x="0" y="-47625"/>
              <a:ext cx="3252956" cy="1934733"/>
            </a:xfrm>
            <a:prstGeom prst="rect">
              <a:avLst/>
            </a:prstGeom>
          </p:spPr>
          <p:txBody>
            <a:bodyPr anchor="t" rtlCol="false" tIns="203200" lIns="203200" bIns="203200" rIns="203200"/>
            <a:lstStyle/>
            <a:p>
              <a:pPr algn="l">
                <a:lnSpc>
                  <a:spcPts val="2800"/>
                </a:lnSpc>
              </a:pPr>
              <a:r>
                <a:rPr lang="en-US" sz="2000">
                  <a:solidFill>
                    <a:srgbClr val="000000"/>
                  </a:solidFill>
                  <a:latin typeface="Arimo"/>
                  <a:ea typeface="Arimo"/>
                  <a:cs typeface="Arimo"/>
                  <a:sym typeface="Arimo"/>
                </a:rPr>
                <a:t>Registro de inventario, ventas y pedidos.</a:t>
              </a:r>
            </a:p>
          </p:txBody>
        </p:sp>
      </p:grpSp>
      <p:pic>
        <p:nvPicPr>
          <p:cNvPr name="Picture 25" id="25"/>
          <p:cNvPicPr>
            <a:picLocks noChangeAspect="true"/>
          </p:cNvPicPr>
          <p:nvPr/>
        </p:nvPicPr>
        <p:blipFill>
          <a:blip r:embed="rId3"/>
          <a:srcRect l="0" t="0" r="0" b="0"/>
          <a:stretch>
            <a:fillRect/>
          </a:stretch>
        </p:blipFill>
        <p:spPr>
          <a:xfrm flipH="false" flipV="false" rot="0">
            <a:off x="2617996" y="2372977"/>
            <a:ext cx="3695720" cy="2235911"/>
          </a:xfrm>
          <a:prstGeom prst="rect">
            <a:avLst/>
          </a:prstGeom>
        </p:spPr>
      </p:pic>
      <p:sp>
        <p:nvSpPr>
          <p:cNvPr name="TextBox 26" id="26"/>
          <p:cNvSpPr txBox="true"/>
          <p:nvPr/>
        </p:nvSpPr>
        <p:spPr>
          <a:xfrm rot="0">
            <a:off x="8006184" y="1205481"/>
            <a:ext cx="9215455" cy="294389"/>
          </a:xfrm>
          <a:prstGeom prst="rect">
            <a:avLst/>
          </a:prstGeom>
        </p:spPr>
        <p:txBody>
          <a:bodyPr anchor="t" rtlCol="false" tIns="0" lIns="0" bIns="0" rIns="0">
            <a:spAutoFit/>
          </a:bodyPr>
          <a:lstStyle/>
          <a:p>
            <a:pPr algn="l">
              <a:lnSpc>
                <a:spcPts val="2002"/>
              </a:lnSpc>
            </a:pPr>
            <a:r>
              <a:rPr lang="en-US" sz="2600" spc="-184">
                <a:solidFill>
                  <a:srgbClr val="1A014B"/>
                </a:solidFill>
                <a:latin typeface="Archive"/>
                <a:ea typeface="Archive"/>
                <a:cs typeface="Archive"/>
                <a:sym typeface="Archive"/>
              </a:rPr>
              <a:t>VALUE HEAT MAP</a:t>
            </a:r>
          </a:p>
        </p:txBody>
      </p:sp>
      <p:sp>
        <p:nvSpPr>
          <p:cNvPr name="TextBox 27" id="27"/>
          <p:cNvSpPr txBox="true"/>
          <p:nvPr/>
        </p:nvSpPr>
        <p:spPr>
          <a:xfrm rot="0">
            <a:off x="1028700" y="2389654"/>
            <a:ext cx="4198423" cy="259984"/>
          </a:xfrm>
          <a:prstGeom prst="rect">
            <a:avLst/>
          </a:prstGeom>
        </p:spPr>
        <p:txBody>
          <a:bodyPr anchor="t" rtlCol="false" tIns="0" lIns="0" bIns="0" rIns="0">
            <a:spAutoFit/>
          </a:bodyPr>
          <a:lstStyle/>
          <a:p>
            <a:pPr algn="l">
              <a:lnSpc>
                <a:spcPts val="1754"/>
              </a:lnSpc>
            </a:pPr>
            <a:r>
              <a:rPr lang="en-US" sz="2277" spc="-161">
                <a:solidFill>
                  <a:srgbClr val="1A014B"/>
                </a:solidFill>
                <a:latin typeface="Archive"/>
                <a:ea typeface="Archive"/>
                <a:cs typeface="Archive"/>
                <a:sym typeface="Archive"/>
              </a:rPr>
              <a:t>IMPACTO</a:t>
            </a:r>
          </a:p>
        </p:txBody>
      </p:sp>
      <p:sp>
        <p:nvSpPr>
          <p:cNvPr name="TextBox 28" id="28"/>
          <p:cNvSpPr txBox="true"/>
          <p:nvPr/>
        </p:nvSpPr>
        <p:spPr>
          <a:xfrm rot="0">
            <a:off x="16617672" y="9344025"/>
            <a:ext cx="4198423" cy="259984"/>
          </a:xfrm>
          <a:prstGeom prst="rect">
            <a:avLst/>
          </a:prstGeom>
        </p:spPr>
        <p:txBody>
          <a:bodyPr anchor="t" rtlCol="false" tIns="0" lIns="0" bIns="0" rIns="0">
            <a:spAutoFit/>
          </a:bodyPr>
          <a:lstStyle/>
          <a:p>
            <a:pPr algn="l">
              <a:lnSpc>
                <a:spcPts val="1754"/>
              </a:lnSpc>
            </a:pPr>
            <a:r>
              <a:rPr lang="en-US" sz="2277" spc="-161">
                <a:solidFill>
                  <a:srgbClr val="1A014B"/>
                </a:solidFill>
                <a:latin typeface="Archive"/>
                <a:ea typeface="Archive"/>
                <a:cs typeface="Archive"/>
                <a:sym typeface="Archive"/>
              </a:rPr>
              <a:t>TIEMPO</a:t>
            </a:r>
          </a:p>
        </p:txBody>
      </p:sp>
      <p:sp>
        <p:nvSpPr>
          <p:cNvPr name="TextBox 29" id="29"/>
          <p:cNvSpPr txBox="true"/>
          <p:nvPr/>
        </p:nvSpPr>
        <p:spPr>
          <a:xfrm rot="0">
            <a:off x="1305619" y="7974296"/>
            <a:ext cx="4198423" cy="259984"/>
          </a:xfrm>
          <a:prstGeom prst="rect">
            <a:avLst/>
          </a:prstGeom>
        </p:spPr>
        <p:txBody>
          <a:bodyPr anchor="t" rtlCol="false" tIns="0" lIns="0" bIns="0" rIns="0">
            <a:spAutoFit/>
          </a:bodyPr>
          <a:lstStyle/>
          <a:p>
            <a:pPr algn="l">
              <a:lnSpc>
                <a:spcPts val="1754"/>
              </a:lnSpc>
            </a:pPr>
            <a:r>
              <a:rPr lang="en-US" sz="2277" spc="-161">
                <a:solidFill>
                  <a:srgbClr val="1A014B"/>
                </a:solidFill>
                <a:latin typeface="Archive"/>
                <a:ea typeface="Archive"/>
                <a:cs typeface="Archive"/>
                <a:sym typeface="Archive"/>
              </a:rPr>
              <a:t>BAJO</a:t>
            </a:r>
          </a:p>
        </p:txBody>
      </p:sp>
      <p:sp>
        <p:nvSpPr>
          <p:cNvPr name="TextBox 30" id="30"/>
          <p:cNvSpPr txBox="true"/>
          <p:nvPr/>
        </p:nvSpPr>
        <p:spPr>
          <a:xfrm rot="0">
            <a:off x="3967884" y="9344025"/>
            <a:ext cx="4198423" cy="259984"/>
          </a:xfrm>
          <a:prstGeom prst="rect">
            <a:avLst/>
          </a:prstGeom>
        </p:spPr>
        <p:txBody>
          <a:bodyPr anchor="t" rtlCol="false" tIns="0" lIns="0" bIns="0" rIns="0">
            <a:spAutoFit/>
          </a:bodyPr>
          <a:lstStyle/>
          <a:p>
            <a:pPr algn="l">
              <a:lnSpc>
                <a:spcPts val="1754"/>
              </a:lnSpc>
            </a:pPr>
            <a:r>
              <a:rPr lang="en-US" sz="2277" spc="-161">
                <a:solidFill>
                  <a:srgbClr val="1A014B"/>
                </a:solidFill>
                <a:latin typeface="Archive"/>
                <a:ea typeface="Archive"/>
                <a:cs typeface="Archive"/>
                <a:sym typeface="Archive"/>
              </a:rPr>
              <a:t>BAJO</a:t>
            </a:r>
          </a:p>
        </p:txBody>
      </p:sp>
      <p:sp>
        <p:nvSpPr>
          <p:cNvPr name="TextBox 31" id="31"/>
          <p:cNvSpPr txBox="true"/>
          <p:nvPr/>
        </p:nvSpPr>
        <p:spPr>
          <a:xfrm rot="0">
            <a:off x="1309730" y="5568242"/>
            <a:ext cx="4198423" cy="259984"/>
          </a:xfrm>
          <a:prstGeom prst="rect">
            <a:avLst/>
          </a:prstGeom>
        </p:spPr>
        <p:txBody>
          <a:bodyPr anchor="t" rtlCol="false" tIns="0" lIns="0" bIns="0" rIns="0">
            <a:spAutoFit/>
          </a:bodyPr>
          <a:lstStyle/>
          <a:p>
            <a:pPr algn="l">
              <a:lnSpc>
                <a:spcPts val="1754"/>
              </a:lnSpc>
            </a:pPr>
            <a:r>
              <a:rPr lang="en-US" sz="2277" spc="-161">
                <a:solidFill>
                  <a:srgbClr val="1A014B"/>
                </a:solidFill>
                <a:latin typeface="Archive"/>
                <a:ea typeface="Archive"/>
                <a:cs typeface="Archive"/>
                <a:sym typeface="Archive"/>
              </a:rPr>
              <a:t>MEDIO</a:t>
            </a:r>
          </a:p>
        </p:txBody>
      </p:sp>
      <p:sp>
        <p:nvSpPr>
          <p:cNvPr name="TextBox 32" id="32"/>
          <p:cNvSpPr txBox="true"/>
          <p:nvPr/>
        </p:nvSpPr>
        <p:spPr>
          <a:xfrm rot="0">
            <a:off x="8672506" y="9344025"/>
            <a:ext cx="4198423" cy="259984"/>
          </a:xfrm>
          <a:prstGeom prst="rect">
            <a:avLst/>
          </a:prstGeom>
        </p:spPr>
        <p:txBody>
          <a:bodyPr anchor="t" rtlCol="false" tIns="0" lIns="0" bIns="0" rIns="0">
            <a:spAutoFit/>
          </a:bodyPr>
          <a:lstStyle/>
          <a:p>
            <a:pPr algn="l">
              <a:lnSpc>
                <a:spcPts val="1754"/>
              </a:lnSpc>
            </a:pPr>
            <a:r>
              <a:rPr lang="en-US" sz="2277" spc="-161">
                <a:solidFill>
                  <a:srgbClr val="1A014B"/>
                </a:solidFill>
                <a:latin typeface="Archive"/>
                <a:ea typeface="Archive"/>
                <a:cs typeface="Archive"/>
                <a:sym typeface="Archive"/>
              </a:rPr>
              <a:t>MEDIO</a:t>
            </a:r>
          </a:p>
        </p:txBody>
      </p:sp>
      <p:sp>
        <p:nvSpPr>
          <p:cNvPr name="TextBox 33" id="33"/>
          <p:cNvSpPr txBox="true"/>
          <p:nvPr/>
        </p:nvSpPr>
        <p:spPr>
          <a:xfrm rot="0">
            <a:off x="13060877" y="9344025"/>
            <a:ext cx="4198423" cy="259984"/>
          </a:xfrm>
          <a:prstGeom prst="rect">
            <a:avLst/>
          </a:prstGeom>
        </p:spPr>
        <p:txBody>
          <a:bodyPr anchor="t" rtlCol="false" tIns="0" lIns="0" bIns="0" rIns="0">
            <a:spAutoFit/>
          </a:bodyPr>
          <a:lstStyle/>
          <a:p>
            <a:pPr algn="l">
              <a:lnSpc>
                <a:spcPts val="1754"/>
              </a:lnSpc>
            </a:pPr>
            <a:r>
              <a:rPr lang="en-US" sz="2277" spc="-161">
                <a:solidFill>
                  <a:srgbClr val="1A014B"/>
                </a:solidFill>
                <a:latin typeface="Archive"/>
                <a:ea typeface="Archive"/>
                <a:cs typeface="Archive"/>
                <a:sym typeface="Archive"/>
              </a:rPr>
              <a:t>ALTO</a:t>
            </a:r>
          </a:p>
        </p:txBody>
      </p:sp>
      <p:sp>
        <p:nvSpPr>
          <p:cNvPr name="TextBox 34" id="34"/>
          <p:cNvSpPr txBox="true"/>
          <p:nvPr/>
        </p:nvSpPr>
        <p:spPr>
          <a:xfrm rot="0">
            <a:off x="323603" y="577148"/>
            <a:ext cx="4142254" cy="1228090"/>
          </a:xfrm>
          <a:prstGeom prst="rect">
            <a:avLst/>
          </a:prstGeom>
        </p:spPr>
        <p:txBody>
          <a:bodyPr anchor="t" rtlCol="false" tIns="0" lIns="0" bIns="0" rIns="0">
            <a:spAutoFit/>
          </a:bodyPr>
          <a:lstStyle/>
          <a:p>
            <a:pPr algn="ctr" marL="0" indent="0" lvl="0">
              <a:lnSpc>
                <a:spcPts val="3079"/>
              </a:lnSpc>
              <a:spcBef>
                <a:spcPct val="0"/>
              </a:spcBef>
            </a:pPr>
            <a:r>
              <a:rPr lang="en-US" sz="3999" spc="-283" strike="noStrike" u="none">
                <a:solidFill>
                  <a:srgbClr val="1A014B"/>
                </a:solidFill>
                <a:latin typeface="Archive"/>
                <a:ea typeface="Archive"/>
                <a:cs typeface="Archive"/>
                <a:sym typeface="Archive"/>
              </a:rPr>
              <a:t>IDENTIFICACIÓN DEL </a:t>
            </a:r>
          </a:p>
          <a:p>
            <a:pPr algn="ctr" marL="0" indent="0" lvl="0">
              <a:lnSpc>
                <a:spcPts val="3079"/>
              </a:lnSpc>
              <a:spcBef>
                <a:spcPct val="0"/>
              </a:spcBef>
            </a:pPr>
            <a:r>
              <a:rPr lang="en-US" sz="3999" spc="-283" strike="noStrike" u="none">
                <a:solidFill>
                  <a:srgbClr val="1A014B"/>
                </a:solidFill>
                <a:latin typeface="Archive"/>
                <a:ea typeface="Archive"/>
                <a:cs typeface="Archive"/>
                <a:sym typeface="Archive"/>
              </a:rPr>
              <a:t>PROBLEMA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2800353">
            <a:off x="1378467" y="1362675"/>
            <a:ext cx="1637939" cy="1668271"/>
          </a:xfrm>
          <a:custGeom>
            <a:avLst/>
            <a:gdLst/>
            <a:ahLst/>
            <a:cxnLst/>
            <a:rect r="r" b="b" t="t" l="l"/>
            <a:pathLst>
              <a:path h="1668271" w="1637939">
                <a:moveTo>
                  <a:pt x="0" y="0"/>
                </a:moveTo>
                <a:lnTo>
                  <a:pt x="1637939" y="0"/>
                </a:lnTo>
                <a:lnTo>
                  <a:pt x="1637939" y="1668271"/>
                </a:lnTo>
                <a:lnTo>
                  <a:pt x="0" y="16682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53409" y="1571254"/>
            <a:ext cx="15781183" cy="7144493"/>
            <a:chOff x="0" y="0"/>
            <a:chExt cx="897681" cy="406400"/>
          </a:xfrm>
        </p:grpSpPr>
        <p:sp>
          <p:nvSpPr>
            <p:cNvPr name="Freeform 5" id="5"/>
            <p:cNvSpPr/>
            <p:nvPr/>
          </p:nvSpPr>
          <p:spPr>
            <a:xfrm flipH="false" flipV="false" rot="0">
              <a:off x="0" y="0"/>
              <a:ext cx="897681" cy="406400"/>
            </a:xfrm>
            <a:custGeom>
              <a:avLst/>
              <a:gdLst/>
              <a:ahLst/>
              <a:cxnLst/>
              <a:rect r="r" b="b" t="t" l="l"/>
              <a:pathLst>
                <a:path h="406400" w="897681">
                  <a:moveTo>
                    <a:pt x="694481" y="0"/>
                  </a:moveTo>
                  <a:cubicBezTo>
                    <a:pt x="806705" y="0"/>
                    <a:pt x="897681" y="90976"/>
                    <a:pt x="897681" y="203200"/>
                  </a:cubicBezTo>
                  <a:cubicBezTo>
                    <a:pt x="897681" y="315424"/>
                    <a:pt x="806705" y="406400"/>
                    <a:pt x="694481" y="406400"/>
                  </a:cubicBezTo>
                  <a:lnTo>
                    <a:pt x="203200" y="406400"/>
                  </a:lnTo>
                  <a:cubicBezTo>
                    <a:pt x="90976" y="406400"/>
                    <a:pt x="0" y="315424"/>
                    <a:pt x="0" y="203200"/>
                  </a:cubicBezTo>
                  <a:cubicBezTo>
                    <a:pt x="0" y="90976"/>
                    <a:pt x="90976" y="0"/>
                    <a:pt x="203200" y="0"/>
                  </a:cubicBezTo>
                  <a:close/>
                </a:path>
              </a:pathLst>
            </a:custGeom>
            <a:solidFill>
              <a:srgbClr val="5CE1E6">
                <a:alpha val="19608"/>
              </a:srgbClr>
            </a:solidFill>
          </p:spPr>
        </p:sp>
        <p:sp>
          <p:nvSpPr>
            <p:cNvPr name="TextBox 6" id="6"/>
            <p:cNvSpPr txBox="true"/>
            <p:nvPr/>
          </p:nvSpPr>
          <p:spPr>
            <a:xfrm>
              <a:off x="0" y="-57150"/>
              <a:ext cx="897681" cy="46355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2800353">
            <a:off x="15271594" y="7256054"/>
            <a:ext cx="1637939" cy="1668271"/>
          </a:xfrm>
          <a:custGeom>
            <a:avLst/>
            <a:gdLst/>
            <a:ahLst/>
            <a:cxnLst/>
            <a:rect r="r" b="b" t="t" l="l"/>
            <a:pathLst>
              <a:path h="1668271" w="1637939">
                <a:moveTo>
                  <a:pt x="0" y="0"/>
                </a:moveTo>
                <a:lnTo>
                  <a:pt x="1637939" y="0"/>
                </a:lnTo>
                <a:lnTo>
                  <a:pt x="1637939" y="1668271"/>
                </a:lnTo>
                <a:lnTo>
                  <a:pt x="0" y="16682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549342" y="1882270"/>
            <a:ext cx="13541221" cy="7616937"/>
          </a:xfrm>
          <a:custGeom>
            <a:avLst/>
            <a:gdLst/>
            <a:ahLst/>
            <a:cxnLst/>
            <a:rect r="r" b="b" t="t" l="l"/>
            <a:pathLst>
              <a:path h="7616937" w="13541221">
                <a:moveTo>
                  <a:pt x="0" y="0"/>
                </a:moveTo>
                <a:lnTo>
                  <a:pt x="13541221" y="0"/>
                </a:lnTo>
                <a:lnTo>
                  <a:pt x="13541221" y="7616937"/>
                </a:lnTo>
                <a:lnTo>
                  <a:pt x="0" y="7616937"/>
                </a:lnTo>
                <a:lnTo>
                  <a:pt x="0" y="0"/>
                </a:lnTo>
                <a:close/>
              </a:path>
            </a:pathLst>
          </a:custGeom>
          <a:blipFill>
            <a:blip r:embed="rId6"/>
            <a:stretch>
              <a:fillRect l="0" t="0" r="0" b="0"/>
            </a:stretch>
          </a:blipFill>
        </p:spPr>
      </p:sp>
      <p:sp>
        <p:nvSpPr>
          <p:cNvPr name="TextBox 9" id="9"/>
          <p:cNvSpPr txBox="true"/>
          <p:nvPr/>
        </p:nvSpPr>
        <p:spPr>
          <a:xfrm rot="0">
            <a:off x="4590697" y="1002176"/>
            <a:ext cx="9106605" cy="880093"/>
          </a:xfrm>
          <a:prstGeom prst="rect">
            <a:avLst/>
          </a:prstGeom>
        </p:spPr>
        <p:txBody>
          <a:bodyPr anchor="t" rtlCol="false" tIns="0" lIns="0" bIns="0" rIns="0">
            <a:spAutoFit/>
          </a:bodyPr>
          <a:lstStyle/>
          <a:p>
            <a:pPr algn="ctr">
              <a:lnSpc>
                <a:spcPts val="3286"/>
              </a:lnSpc>
            </a:pPr>
            <a:r>
              <a:rPr lang="en-US" sz="4268" spc="-303">
                <a:solidFill>
                  <a:srgbClr val="1A014B"/>
                </a:solidFill>
                <a:latin typeface="Archive"/>
                <a:ea typeface="Archive"/>
                <a:cs typeface="Archive"/>
                <a:sym typeface="Archive"/>
              </a:rPr>
              <a:t>CUSTOMER JOURNEY MAP SIN LA IMPLEMENTACION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2800353">
            <a:off x="1378467" y="1362675"/>
            <a:ext cx="1637939" cy="1668271"/>
          </a:xfrm>
          <a:custGeom>
            <a:avLst/>
            <a:gdLst/>
            <a:ahLst/>
            <a:cxnLst/>
            <a:rect r="r" b="b" t="t" l="l"/>
            <a:pathLst>
              <a:path h="1668271" w="1637939">
                <a:moveTo>
                  <a:pt x="0" y="0"/>
                </a:moveTo>
                <a:lnTo>
                  <a:pt x="1637939" y="0"/>
                </a:lnTo>
                <a:lnTo>
                  <a:pt x="1637939" y="1668271"/>
                </a:lnTo>
                <a:lnTo>
                  <a:pt x="0" y="16682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53409" y="1571254"/>
            <a:ext cx="15781183" cy="7144493"/>
            <a:chOff x="0" y="0"/>
            <a:chExt cx="897681" cy="406400"/>
          </a:xfrm>
        </p:grpSpPr>
        <p:sp>
          <p:nvSpPr>
            <p:cNvPr name="Freeform 5" id="5"/>
            <p:cNvSpPr/>
            <p:nvPr/>
          </p:nvSpPr>
          <p:spPr>
            <a:xfrm flipH="false" flipV="false" rot="0">
              <a:off x="0" y="0"/>
              <a:ext cx="897681" cy="406400"/>
            </a:xfrm>
            <a:custGeom>
              <a:avLst/>
              <a:gdLst/>
              <a:ahLst/>
              <a:cxnLst/>
              <a:rect r="r" b="b" t="t" l="l"/>
              <a:pathLst>
                <a:path h="406400" w="897681">
                  <a:moveTo>
                    <a:pt x="694481" y="0"/>
                  </a:moveTo>
                  <a:cubicBezTo>
                    <a:pt x="806705" y="0"/>
                    <a:pt x="897681" y="90976"/>
                    <a:pt x="897681" y="203200"/>
                  </a:cubicBezTo>
                  <a:cubicBezTo>
                    <a:pt x="897681" y="315424"/>
                    <a:pt x="806705" y="406400"/>
                    <a:pt x="694481" y="406400"/>
                  </a:cubicBezTo>
                  <a:lnTo>
                    <a:pt x="203200" y="406400"/>
                  </a:lnTo>
                  <a:cubicBezTo>
                    <a:pt x="90976" y="406400"/>
                    <a:pt x="0" y="315424"/>
                    <a:pt x="0" y="203200"/>
                  </a:cubicBezTo>
                  <a:cubicBezTo>
                    <a:pt x="0" y="90976"/>
                    <a:pt x="90976" y="0"/>
                    <a:pt x="203200" y="0"/>
                  </a:cubicBezTo>
                  <a:close/>
                </a:path>
              </a:pathLst>
            </a:custGeom>
            <a:solidFill>
              <a:srgbClr val="5CE1E6">
                <a:alpha val="19608"/>
              </a:srgbClr>
            </a:solidFill>
          </p:spPr>
        </p:sp>
        <p:sp>
          <p:nvSpPr>
            <p:cNvPr name="TextBox 6" id="6"/>
            <p:cNvSpPr txBox="true"/>
            <p:nvPr/>
          </p:nvSpPr>
          <p:spPr>
            <a:xfrm>
              <a:off x="0" y="-57150"/>
              <a:ext cx="897681" cy="46355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2800353">
            <a:off x="15271594" y="7256054"/>
            <a:ext cx="1637939" cy="1668271"/>
          </a:xfrm>
          <a:custGeom>
            <a:avLst/>
            <a:gdLst/>
            <a:ahLst/>
            <a:cxnLst/>
            <a:rect r="r" b="b" t="t" l="l"/>
            <a:pathLst>
              <a:path h="1668271" w="1637939">
                <a:moveTo>
                  <a:pt x="0" y="0"/>
                </a:moveTo>
                <a:lnTo>
                  <a:pt x="1637939" y="0"/>
                </a:lnTo>
                <a:lnTo>
                  <a:pt x="1637939" y="1668271"/>
                </a:lnTo>
                <a:lnTo>
                  <a:pt x="0" y="16682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661085" y="1965021"/>
            <a:ext cx="12965829" cy="7293279"/>
          </a:xfrm>
          <a:custGeom>
            <a:avLst/>
            <a:gdLst/>
            <a:ahLst/>
            <a:cxnLst/>
            <a:rect r="r" b="b" t="t" l="l"/>
            <a:pathLst>
              <a:path h="7293279" w="12965829">
                <a:moveTo>
                  <a:pt x="0" y="0"/>
                </a:moveTo>
                <a:lnTo>
                  <a:pt x="12965830" y="0"/>
                </a:lnTo>
                <a:lnTo>
                  <a:pt x="12965830" y="7293279"/>
                </a:lnTo>
                <a:lnTo>
                  <a:pt x="0" y="7293279"/>
                </a:lnTo>
                <a:lnTo>
                  <a:pt x="0" y="0"/>
                </a:lnTo>
                <a:close/>
              </a:path>
            </a:pathLst>
          </a:custGeom>
          <a:blipFill>
            <a:blip r:embed="rId6"/>
            <a:stretch>
              <a:fillRect l="0" t="0" r="0" b="0"/>
            </a:stretch>
          </a:blipFill>
        </p:spPr>
      </p:sp>
      <p:sp>
        <p:nvSpPr>
          <p:cNvPr name="TextBox 9" id="9"/>
          <p:cNvSpPr txBox="true"/>
          <p:nvPr/>
        </p:nvSpPr>
        <p:spPr>
          <a:xfrm rot="0">
            <a:off x="5114788" y="884474"/>
            <a:ext cx="8058424" cy="880093"/>
          </a:xfrm>
          <a:prstGeom prst="rect">
            <a:avLst/>
          </a:prstGeom>
        </p:spPr>
        <p:txBody>
          <a:bodyPr anchor="t" rtlCol="false" tIns="0" lIns="0" bIns="0" rIns="0">
            <a:spAutoFit/>
          </a:bodyPr>
          <a:lstStyle/>
          <a:p>
            <a:pPr algn="ctr">
              <a:lnSpc>
                <a:spcPts val="3286"/>
              </a:lnSpc>
            </a:pPr>
            <a:r>
              <a:rPr lang="en-US" sz="4268" spc="-303">
                <a:solidFill>
                  <a:srgbClr val="1A014B"/>
                </a:solidFill>
                <a:latin typeface="Archive"/>
                <a:ea typeface="Archive"/>
                <a:cs typeface="Archive"/>
                <a:sym typeface="Archive"/>
              </a:rPr>
              <a:t>CUSTOMER JOURNEY MAP CON LA IMPLEMENTACION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2829323" y="-3887371"/>
            <a:ext cx="1085214" cy="9832141"/>
            <a:chOff x="0" y="0"/>
            <a:chExt cx="660400" cy="5983288"/>
          </a:xfrm>
        </p:grpSpPr>
        <p:sp>
          <p:nvSpPr>
            <p:cNvPr name="Freeform 4" id="4"/>
            <p:cNvSpPr/>
            <p:nvPr/>
          </p:nvSpPr>
          <p:spPr>
            <a:xfrm flipH="false" flipV="false" rot="0">
              <a:off x="0" y="0"/>
              <a:ext cx="660400" cy="5983288"/>
            </a:xfrm>
            <a:custGeom>
              <a:avLst/>
              <a:gdLst/>
              <a:ahLst/>
              <a:cxnLst/>
              <a:rect r="r" b="b" t="t" l="l"/>
              <a:pathLst>
                <a:path h="5983288" w="660400">
                  <a:moveTo>
                    <a:pt x="220252" y="5964219"/>
                  </a:moveTo>
                  <a:cubicBezTo>
                    <a:pt x="254109" y="5975733"/>
                    <a:pt x="292600" y="5983288"/>
                    <a:pt x="330378" y="5983288"/>
                  </a:cubicBezTo>
                  <a:cubicBezTo>
                    <a:pt x="368157" y="5983288"/>
                    <a:pt x="404509" y="5976811"/>
                    <a:pt x="438009" y="5965297"/>
                  </a:cubicBezTo>
                  <a:cubicBezTo>
                    <a:pt x="438723" y="5964938"/>
                    <a:pt x="439435" y="5964938"/>
                    <a:pt x="440148" y="5964578"/>
                  </a:cubicBezTo>
                  <a:cubicBezTo>
                    <a:pt x="565955" y="5918523"/>
                    <a:pt x="658618" y="5796909"/>
                    <a:pt x="660400" y="5539935"/>
                  </a:cubicBezTo>
                  <a:lnTo>
                    <a:pt x="660400" y="0"/>
                  </a:lnTo>
                  <a:lnTo>
                    <a:pt x="0" y="0"/>
                  </a:lnTo>
                  <a:lnTo>
                    <a:pt x="0" y="5535823"/>
                  </a:lnTo>
                  <a:cubicBezTo>
                    <a:pt x="1782" y="5797628"/>
                    <a:pt x="93019" y="5919243"/>
                    <a:pt x="220252" y="5964219"/>
                  </a:cubicBezTo>
                  <a:close/>
                </a:path>
              </a:pathLst>
            </a:custGeom>
            <a:solidFill>
              <a:srgbClr val="5CE1E6"/>
            </a:solidFill>
          </p:spPr>
        </p:sp>
        <p:sp>
          <p:nvSpPr>
            <p:cNvPr name="TextBox 5" id="5"/>
            <p:cNvSpPr txBox="true"/>
            <p:nvPr/>
          </p:nvSpPr>
          <p:spPr>
            <a:xfrm>
              <a:off x="0" y="-57150"/>
              <a:ext cx="660400" cy="591343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2700000">
            <a:off x="640163" y="4430729"/>
            <a:ext cx="777073" cy="791463"/>
          </a:xfrm>
          <a:custGeom>
            <a:avLst/>
            <a:gdLst/>
            <a:ahLst/>
            <a:cxnLst/>
            <a:rect r="r" b="b" t="t" l="l"/>
            <a:pathLst>
              <a:path h="791463" w="777073">
                <a:moveTo>
                  <a:pt x="0" y="0"/>
                </a:moveTo>
                <a:lnTo>
                  <a:pt x="777074" y="0"/>
                </a:lnTo>
                <a:lnTo>
                  <a:pt x="777074" y="791463"/>
                </a:lnTo>
                <a:lnTo>
                  <a:pt x="0" y="7914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8700" y="539095"/>
            <a:ext cx="3102495" cy="979209"/>
          </a:xfrm>
          <a:custGeom>
            <a:avLst/>
            <a:gdLst/>
            <a:ahLst/>
            <a:cxnLst/>
            <a:rect r="r" b="b" t="t" l="l"/>
            <a:pathLst>
              <a:path h="979209" w="3102495">
                <a:moveTo>
                  <a:pt x="0" y="0"/>
                </a:moveTo>
                <a:lnTo>
                  <a:pt x="3102495" y="0"/>
                </a:lnTo>
                <a:lnTo>
                  <a:pt x="3102495" y="979210"/>
                </a:lnTo>
                <a:lnTo>
                  <a:pt x="0" y="979210"/>
                </a:lnTo>
                <a:lnTo>
                  <a:pt x="0" y="0"/>
                </a:lnTo>
                <a:close/>
              </a:path>
            </a:pathLst>
          </a:custGeom>
          <a:blipFill>
            <a:blip r:embed="rId5"/>
            <a:stretch>
              <a:fillRect l="0" t="0" r="0" b="0"/>
            </a:stretch>
          </a:blipFill>
        </p:spPr>
      </p:sp>
      <p:graphicFrame>
        <p:nvGraphicFramePr>
          <p:cNvPr name="Table 8" id="8"/>
          <p:cNvGraphicFramePr>
            <a:graphicFrameLocks noGrp="true"/>
          </p:cNvGraphicFramePr>
          <p:nvPr/>
        </p:nvGraphicFramePr>
        <p:xfrm>
          <a:off x="1900299" y="2263855"/>
          <a:ext cx="14487402" cy="7153275"/>
        </p:xfrm>
        <a:graphic>
          <a:graphicData uri="http://schemas.openxmlformats.org/drawingml/2006/table">
            <a:tbl>
              <a:tblPr/>
              <a:tblGrid>
                <a:gridCol w="2414567"/>
                <a:gridCol w="2414567"/>
                <a:gridCol w="2414567"/>
                <a:gridCol w="2414567"/>
                <a:gridCol w="2414567"/>
                <a:gridCol w="2414567"/>
              </a:tblGrid>
              <a:tr h="1687386">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Plataforma</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Costo</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Facilidad de Uso</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Flexibilidad/Personalización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Escalabilidad</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Ventajas para negocios pequeños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1687386">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Odoo</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Gratuito o bajo costo (modo comunitario)</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Alta</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	Alta (personalizable con módulos)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	Alta</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	Económico y escalable. ERP modular.</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2091117">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SAP Business One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Alto</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	Media</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Limitada</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	Alta</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Costoso, más orientado a medianas empresas.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1687386">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Zoho CRM</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Moderado</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Alta</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Media</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Media</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l" marL="0" indent="0" lvl="0">
                        <a:lnSpc>
                          <a:spcPts val="2939"/>
                        </a:lnSpc>
                        <a:spcBef>
                          <a:spcPct val="0"/>
                        </a:spcBef>
                        <a:defRPr/>
                      </a:pPr>
                      <a:r>
                        <a:rPr lang="en-US" sz="2099" strike="noStrike" u="none">
                          <a:solidFill>
                            <a:srgbClr val="000000"/>
                          </a:solidFill>
                          <a:latin typeface="Arimo"/>
                          <a:ea typeface="Arimo"/>
                          <a:cs typeface="Arimo"/>
                          <a:sym typeface="Arimo"/>
                        </a:rPr>
                        <a:t>Buen CRM pero limitado en ERP.</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bl>
          </a:graphicData>
        </a:graphic>
      </p:graphicFrame>
      <p:sp>
        <p:nvSpPr>
          <p:cNvPr name="TextBox 9" id="9"/>
          <p:cNvSpPr txBox="true"/>
          <p:nvPr/>
        </p:nvSpPr>
        <p:spPr>
          <a:xfrm rot="0">
            <a:off x="9524483" y="858837"/>
            <a:ext cx="9215455" cy="549275"/>
          </a:xfrm>
          <a:prstGeom prst="rect">
            <a:avLst/>
          </a:prstGeom>
        </p:spPr>
        <p:txBody>
          <a:bodyPr anchor="t" rtlCol="false" tIns="0" lIns="0" bIns="0" rIns="0">
            <a:spAutoFit/>
          </a:bodyPr>
          <a:lstStyle/>
          <a:p>
            <a:pPr algn="l">
              <a:lnSpc>
                <a:spcPts val="3850"/>
              </a:lnSpc>
            </a:pPr>
            <a:r>
              <a:rPr lang="en-US" sz="5000" spc="-355">
                <a:solidFill>
                  <a:srgbClr val="1A014B"/>
                </a:solidFill>
                <a:latin typeface="Archive"/>
                <a:ea typeface="Archive"/>
                <a:cs typeface="Archive"/>
                <a:sym typeface="Archive"/>
              </a:rPr>
              <a:t>SOLUCIÓN ESCOGIDA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800353">
            <a:off x="1378467" y="1362675"/>
            <a:ext cx="1637939" cy="1668271"/>
          </a:xfrm>
          <a:custGeom>
            <a:avLst/>
            <a:gdLst/>
            <a:ahLst/>
            <a:cxnLst/>
            <a:rect r="r" b="b" t="t" l="l"/>
            <a:pathLst>
              <a:path h="1668271" w="1637939">
                <a:moveTo>
                  <a:pt x="0" y="0"/>
                </a:moveTo>
                <a:lnTo>
                  <a:pt x="1637939" y="0"/>
                </a:lnTo>
                <a:lnTo>
                  <a:pt x="1637939" y="1668271"/>
                </a:lnTo>
                <a:lnTo>
                  <a:pt x="0" y="16682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53409" y="1401809"/>
            <a:ext cx="15781183" cy="7144493"/>
            <a:chOff x="0" y="0"/>
            <a:chExt cx="897681" cy="406400"/>
          </a:xfrm>
        </p:grpSpPr>
        <p:sp>
          <p:nvSpPr>
            <p:cNvPr name="Freeform 5" id="5"/>
            <p:cNvSpPr/>
            <p:nvPr/>
          </p:nvSpPr>
          <p:spPr>
            <a:xfrm flipH="false" flipV="false" rot="0">
              <a:off x="0" y="0"/>
              <a:ext cx="897681" cy="406400"/>
            </a:xfrm>
            <a:custGeom>
              <a:avLst/>
              <a:gdLst/>
              <a:ahLst/>
              <a:cxnLst/>
              <a:rect r="r" b="b" t="t" l="l"/>
              <a:pathLst>
                <a:path h="406400" w="897681">
                  <a:moveTo>
                    <a:pt x="694481" y="0"/>
                  </a:moveTo>
                  <a:cubicBezTo>
                    <a:pt x="806705" y="0"/>
                    <a:pt x="897681" y="90976"/>
                    <a:pt x="897681" y="203200"/>
                  </a:cubicBezTo>
                  <a:cubicBezTo>
                    <a:pt x="897681" y="315424"/>
                    <a:pt x="806705" y="406400"/>
                    <a:pt x="694481" y="406400"/>
                  </a:cubicBezTo>
                  <a:lnTo>
                    <a:pt x="203200" y="406400"/>
                  </a:lnTo>
                  <a:cubicBezTo>
                    <a:pt x="90976" y="406400"/>
                    <a:pt x="0" y="315424"/>
                    <a:pt x="0" y="203200"/>
                  </a:cubicBezTo>
                  <a:cubicBezTo>
                    <a:pt x="0" y="90976"/>
                    <a:pt x="90976" y="0"/>
                    <a:pt x="203200" y="0"/>
                  </a:cubicBezTo>
                  <a:close/>
                </a:path>
              </a:pathLst>
            </a:custGeom>
            <a:solidFill>
              <a:srgbClr val="5CE1E6">
                <a:alpha val="19608"/>
              </a:srgbClr>
            </a:solidFill>
          </p:spPr>
        </p:sp>
        <p:sp>
          <p:nvSpPr>
            <p:cNvPr name="TextBox 6" id="6"/>
            <p:cNvSpPr txBox="true"/>
            <p:nvPr/>
          </p:nvSpPr>
          <p:spPr>
            <a:xfrm>
              <a:off x="0" y="-57150"/>
              <a:ext cx="897681" cy="46355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2800353">
            <a:off x="15271594" y="7256054"/>
            <a:ext cx="1637939" cy="1668271"/>
          </a:xfrm>
          <a:custGeom>
            <a:avLst/>
            <a:gdLst/>
            <a:ahLst/>
            <a:cxnLst/>
            <a:rect r="r" b="b" t="t" l="l"/>
            <a:pathLst>
              <a:path h="1668271" w="1637939">
                <a:moveTo>
                  <a:pt x="0" y="0"/>
                </a:moveTo>
                <a:lnTo>
                  <a:pt x="1637939" y="0"/>
                </a:lnTo>
                <a:lnTo>
                  <a:pt x="1637939" y="1668271"/>
                </a:lnTo>
                <a:lnTo>
                  <a:pt x="0" y="16682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502496" y="4383505"/>
            <a:ext cx="13283008" cy="1469286"/>
          </a:xfrm>
          <a:prstGeom prst="rect">
            <a:avLst/>
          </a:prstGeom>
        </p:spPr>
        <p:txBody>
          <a:bodyPr anchor="t" rtlCol="false" tIns="0" lIns="0" bIns="0" rIns="0">
            <a:spAutoFit/>
          </a:bodyPr>
          <a:lstStyle/>
          <a:p>
            <a:pPr algn="ctr">
              <a:lnSpc>
                <a:spcPts val="10241"/>
              </a:lnSpc>
            </a:pPr>
            <a:r>
              <a:rPr lang="en-US" sz="13300" spc="-944">
                <a:solidFill>
                  <a:srgbClr val="1A014B"/>
                </a:solidFill>
                <a:latin typeface="Archive"/>
                <a:ea typeface="Archive"/>
                <a:cs typeface="Archive"/>
                <a:sym typeface="Archive"/>
              </a:rPr>
              <a:t>IMPLEMENTACIÓN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4351091" y="-4519174"/>
            <a:ext cx="1857467" cy="11095748"/>
            <a:chOff x="0" y="0"/>
            <a:chExt cx="660400" cy="3944960"/>
          </a:xfrm>
        </p:grpSpPr>
        <p:sp>
          <p:nvSpPr>
            <p:cNvPr name="Freeform 4" id="4"/>
            <p:cNvSpPr/>
            <p:nvPr/>
          </p:nvSpPr>
          <p:spPr>
            <a:xfrm flipH="false" flipV="false" rot="0">
              <a:off x="0" y="0"/>
              <a:ext cx="660400" cy="3944960"/>
            </a:xfrm>
            <a:custGeom>
              <a:avLst/>
              <a:gdLst/>
              <a:ahLst/>
              <a:cxnLst/>
              <a:rect r="r" b="b" t="t" l="l"/>
              <a:pathLst>
                <a:path h="3944960" w="660400">
                  <a:moveTo>
                    <a:pt x="220252" y="3925891"/>
                  </a:moveTo>
                  <a:cubicBezTo>
                    <a:pt x="254109" y="3937404"/>
                    <a:pt x="292600" y="3944960"/>
                    <a:pt x="330378" y="3944960"/>
                  </a:cubicBezTo>
                  <a:cubicBezTo>
                    <a:pt x="368157" y="3944960"/>
                    <a:pt x="404509" y="3938482"/>
                    <a:pt x="438009" y="3926969"/>
                  </a:cubicBezTo>
                  <a:cubicBezTo>
                    <a:pt x="438723" y="3926609"/>
                    <a:pt x="439435" y="3926609"/>
                    <a:pt x="440148" y="3926250"/>
                  </a:cubicBezTo>
                  <a:cubicBezTo>
                    <a:pt x="565955" y="3880195"/>
                    <a:pt x="658618" y="3758581"/>
                    <a:pt x="660400" y="3546884"/>
                  </a:cubicBezTo>
                  <a:lnTo>
                    <a:pt x="660400" y="0"/>
                  </a:lnTo>
                  <a:lnTo>
                    <a:pt x="0" y="0"/>
                  </a:lnTo>
                  <a:lnTo>
                    <a:pt x="0" y="3544251"/>
                  </a:lnTo>
                  <a:cubicBezTo>
                    <a:pt x="1782" y="3759300"/>
                    <a:pt x="93019" y="3880915"/>
                    <a:pt x="220252" y="3925891"/>
                  </a:cubicBezTo>
                  <a:close/>
                </a:path>
              </a:pathLst>
            </a:custGeom>
            <a:solidFill>
              <a:srgbClr val="5CE1E6"/>
            </a:solidFill>
          </p:spPr>
        </p:sp>
        <p:sp>
          <p:nvSpPr>
            <p:cNvPr name="TextBox 5" id="5"/>
            <p:cNvSpPr txBox="true"/>
            <p:nvPr/>
          </p:nvSpPr>
          <p:spPr>
            <a:xfrm>
              <a:off x="0" y="-57150"/>
              <a:ext cx="660400" cy="387511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71364" y="858837"/>
            <a:ext cx="12691003" cy="549275"/>
          </a:xfrm>
          <a:prstGeom prst="rect">
            <a:avLst/>
          </a:prstGeom>
        </p:spPr>
        <p:txBody>
          <a:bodyPr anchor="t" rtlCol="false" tIns="0" lIns="0" bIns="0" rIns="0">
            <a:spAutoFit/>
          </a:bodyPr>
          <a:lstStyle/>
          <a:p>
            <a:pPr algn="l">
              <a:lnSpc>
                <a:spcPts val="3850"/>
              </a:lnSpc>
            </a:pPr>
            <a:r>
              <a:rPr lang="en-US" sz="5000" spc="-355">
                <a:solidFill>
                  <a:srgbClr val="1A014B"/>
                </a:solidFill>
                <a:latin typeface="Archive"/>
                <a:ea typeface="Archive"/>
                <a:cs typeface="Archive"/>
                <a:sym typeface="Archive"/>
              </a:rPr>
              <a:t>FUNCIONALIDADES IMPLEMENTADAS</a:t>
            </a:r>
          </a:p>
        </p:txBody>
      </p:sp>
      <p:sp>
        <p:nvSpPr>
          <p:cNvPr name="TextBox 7" id="7"/>
          <p:cNvSpPr txBox="true"/>
          <p:nvPr/>
        </p:nvSpPr>
        <p:spPr>
          <a:xfrm rot="0">
            <a:off x="370115" y="2683721"/>
            <a:ext cx="6774960" cy="5010347"/>
          </a:xfrm>
          <a:prstGeom prst="rect">
            <a:avLst/>
          </a:prstGeom>
        </p:spPr>
        <p:txBody>
          <a:bodyPr anchor="t" rtlCol="false" tIns="0" lIns="0" bIns="0" rIns="0">
            <a:spAutoFit/>
          </a:bodyPr>
          <a:lstStyle/>
          <a:p>
            <a:pPr algn="ctr">
              <a:lnSpc>
                <a:spcPts val="4541"/>
              </a:lnSpc>
            </a:pPr>
            <a:r>
              <a:rPr lang="en-US" sz="3632" b="true">
                <a:solidFill>
                  <a:srgbClr val="1A014B"/>
                </a:solidFill>
                <a:latin typeface="Poppins Bold"/>
                <a:ea typeface="Poppins Bold"/>
                <a:cs typeface="Poppins Bold"/>
                <a:sym typeface="Poppins Bold"/>
              </a:rPr>
              <a:t>Registro y control de inventario</a:t>
            </a:r>
          </a:p>
          <a:p>
            <a:pPr algn="l">
              <a:lnSpc>
                <a:spcPts val="3405"/>
              </a:lnSpc>
            </a:pPr>
          </a:p>
          <a:p>
            <a:pPr algn="l" marL="588260" indent="-294130" lvl="1">
              <a:lnSpc>
                <a:spcPts val="5585"/>
              </a:lnSpc>
              <a:buFont typeface="Arial"/>
              <a:buChar char="•"/>
            </a:pPr>
            <a:r>
              <a:rPr lang="en-US" sz="2724">
                <a:solidFill>
                  <a:srgbClr val="1A014B"/>
                </a:solidFill>
                <a:latin typeface="Poppins Light"/>
                <a:ea typeface="Poppins Light"/>
                <a:cs typeface="Poppins Light"/>
                <a:sym typeface="Poppins Light"/>
              </a:rPr>
              <a:t>Reduce errores y mejora la visibilidad de stock.</a:t>
            </a:r>
          </a:p>
          <a:p>
            <a:pPr algn="l" marL="588260" indent="-294130" lvl="1">
              <a:lnSpc>
                <a:spcPts val="5585"/>
              </a:lnSpc>
              <a:buFont typeface="Arial"/>
              <a:buChar char="•"/>
            </a:pPr>
            <a:r>
              <a:rPr lang="en-US" sz="2724">
                <a:solidFill>
                  <a:srgbClr val="1A014B"/>
                </a:solidFill>
                <a:latin typeface="Poppins Light"/>
                <a:ea typeface="Poppins Light"/>
                <a:cs typeface="Poppins Light"/>
                <a:sym typeface="Poppins Light"/>
              </a:rPr>
              <a:t>Ayuda a tomar decisiones informadas sobre compras y reposiciones.</a:t>
            </a:r>
          </a:p>
        </p:txBody>
      </p:sp>
      <p:sp>
        <p:nvSpPr>
          <p:cNvPr name="TextBox 8" id="8"/>
          <p:cNvSpPr txBox="true"/>
          <p:nvPr/>
        </p:nvSpPr>
        <p:spPr>
          <a:xfrm rot="0">
            <a:off x="13197937" y="2683721"/>
            <a:ext cx="4461581" cy="4871933"/>
          </a:xfrm>
          <a:prstGeom prst="rect">
            <a:avLst/>
          </a:prstGeom>
        </p:spPr>
        <p:txBody>
          <a:bodyPr anchor="t" rtlCol="false" tIns="0" lIns="0" bIns="0" rIns="0">
            <a:spAutoFit/>
          </a:bodyPr>
          <a:lstStyle/>
          <a:p>
            <a:pPr algn="ctr">
              <a:lnSpc>
                <a:spcPts val="4541"/>
              </a:lnSpc>
            </a:pPr>
            <a:r>
              <a:rPr lang="en-US" sz="3632" b="true">
                <a:solidFill>
                  <a:srgbClr val="1A014B"/>
                </a:solidFill>
                <a:latin typeface="Poppins Bold"/>
                <a:ea typeface="Poppins Bold"/>
                <a:cs typeface="Poppins Bold"/>
                <a:sym typeface="Poppins Bold"/>
              </a:rPr>
              <a:t>Creación de facturas de compra y venta</a:t>
            </a:r>
          </a:p>
          <a:p>
            <a:pPr algn="l">
              <a:lnSpc>
                <a:spcPts val="3405"/>
              </a:lnSpc>
            </a:pPr>
          </a:p>
          <a:p>
            <a:pPr algn="l" marL="588260" indent="-294130" lvl="1">
              <a:lnSpc>
                <a:spcPts val="5585"/>
              </a:lnSpc>
              <a:buFont typeface="Arial"/>
              <a:buChar char="•"/>
            </a:pPr>
            <a:r>
              <a:rPr lang="en-US" sz="2724">
                <a:solidFill>
                  <a:srgbClr val="1A014B"/>
                </a:solidFill>
                <a:latin typeface="Poppins Light"/>
                <a:ea typeface="Poppins Light"/>
                <a:cs typeface="Poppins Light"/>
                <a:sym typeface="Poppins Light"/>
              </a:rPr>
              <a:t>Cumple con normativas legales y mejora el seguimiento financiero.</a:t>
            </a:r>
          </a:p>
        </p:txBody>
      </p:sp>
      <p:sp>
        <p:nvSpPr>
          <p:cNvPr name="Freeform 9" id="9"/>
          <p:cNvSpPr/>
          <p:nvPr/>
        </p:nvSpPr>
        <p:spPr>
          <a:xfrm flipH="false" flipV="false" rot="0">
            <a:off x="7983274" y="8169661"/>
            <a:ext cx="2844424" cy="2177277"/>
          </a:xfrm>
          <a:custGeom>
            <a:avLst/>
            <a:gdLst/>
            <a:ahLst/>
            <a:cxnLst/>
            <a:rect r="r" b="b" t="t" l="l"/>
            <a:pathLst>
              <a:path h="2177277" w="2844424">
                <a:moveTo>
                  <a:pt x="0" y="0"/>
                </a:moveTo>
                <a:lnTo>
                  <a:pt x="2844425" y="0"/>
                </a:lnTo>
                <a:lnTo>
                  <a:pt x="2844425" y="2177278"/>
                </a:lnTo>
                <a:lnTo>
                  <a:pt x="0" y="21772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6616865" y="2683721"/>
            <a:ext cx="6774960" cy="5858133"/>
          </a:xfrm>
          <a:prstGeom prst="rect">
            <a:avLst/>
          </a:prstGeom>
        </p:spPr>
        <p:txBody>
          <a:bodyPr anchor="t" rtlCol="false" tIns="0" lIns="0" bIns="0" rIns="0">
            <a:spAutoFit/>
          </a:bodyPr>
          <a:lstStyle/>
          <a:p>
            <a:pPr algn="ctr">
              <a:lnSpc>
                <a:spcPts val="4541"/>
              </a:lnSpc>
            </a:pPr>
            <a:r>
              <a:rPr lang="en-US" sz="3632" b="true">
                <a:solidFill>
                  <a:srgbClr val="1A014B"/>
                </a:solidFill>
                <a:latin typeface="Poppins Bold"/>
                <a:ea typeface="Poppins Bold"/>
                <a:cs typeface="Poppins Bold"/>
                <a:sym typeface="Poppins Bold"/>
              </a:rPr>
              <a:t>Punto de venta</a:t>
            </a:r>
          </a:p>
          <a:p>
            <a:pPr algn="l">
              <a:lnSpc>
                <a:spcPts val="3405"/>
              </a:lnSpc>
            </a:pPr>
          </a:p>
          <a:p>
            <a:pPr algn="l" marL="588260" indent="-294130" lvl="1">
              <a:lnSpc>
                <a:spcPts val="5585"/>
              </a:lnSpc>
              <a:buFont typeface="Arial"/>
              <a:buChar char="•"/>
            </a:pPr>
            <a:r>
              <a:rPr lang="en-US" sz="2724">
                <a:solidFill>
                  <a:srgbClr val="1A014B"/>
                </a:solidFill>
                <a:latin typeface="Poppins Light"/>
                <a:ea typeface="Poppins Light"/>
                <a:cs typeface="Poppins Light"/>
                <a:sym typeface="Poppins Light"/>
              </a:rPr>
              <a:t>Los recursos se utilizan de manera más eficiente al tener un camino claro optimizando su tiempo.</a:t>
            </a:r>
          </a:p>
          <a:p>
            <a:pPr algn="l" marL="588260" indent="-294130" lvl="1">
              <a:lnSpc>
                <a:spcPts val="5585"/>
              </a:lnSpc>
              <a:buFont typeface="Arial"/>
              <a:buChar char="•"/>
            </a:pPr>
            <a:r>
              <a:rPr lang="en-US" sz="2724">
                <a:solidFill>
                  <a:srgbClr val="1A014B"/>
                </a:solidFill>
                <a:latin typeface="Poppins Light"/>
                <a:ea typeface="Poppins Light"/>
                <a:cs typeface="Poppins Light"/>
                <a:sym typeface="Poppins Light"/>
              </a:rPr>
              <a:t>Estandarizar el proceso reduce la probabilidad de cometer errores o de omitir pasos importantes.</a:t>
            </a:r>
          </a:p>
          <a:p>
            <a:pPr algn="l">
              <a:lnSpc>
                <a:spcPts val="5585"/>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DAGXs8zsEIo</dc:identifier>
  <dcterms:modified xsi:type="dcterms:W3CDTF">2011-08-01T06:04:30Z</dcterms:modified>
  <cp:revision>1</cp:revision>
  <dc:title>Imagenta–DeliverEntrega 2 – 2024-20</dc:title>
</cp:coreProperties>
</file>